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rts/chart1.xml" ContentType="application/vnd.openxmlformats-officedocument.drawingml.chart+xml"/>
  <Override PartName="/ppt/notesSlides/notesSlide3.xml" ContentType="application/vnd.openxmlformats-officedocument.presentationml.notesSlide+xml"/>
  <Override PartName="/ppt/charts/chart2.xml" ContentType="application/vnd.openxmlformats-officedocument.drawingml.chart+xml"/>
  <Override PartName="/ppt/charts/chart3.xml" ContentType="application/vnd.openxmlformats-officedocument.drawingml.chart+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charts/chart4.xml" ContentType="application/vnd.openxmlformats-officedocument.drawingml.chart+xml"/>
  <Override PartName="/ppt/notesSlides/notesSlide8.xml" ContentType="application/vnd.openxmlformats-officedocument.presentationml.notesSlide+xml"/>
  <Override PartName="/ppt/charts/chart5.xml" ContentType="application/vnd.openxmlformats-officedocument.drawingml.chart+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6"/>
  </p:notesMasterIdLst>
  <p:handoutMasterIdLst>
    <p:handoutMasterId r:id="rId47"/>
  </p:handoutMasterIdLst>
  <p:sldIdLst>
    <p:sldId id="256" r:id="rId2"/>
    <p:sldId id="257" r:id="rId3"/>
    <p:sldId id="326" r:id="rId4"/>
    <p:sldId id="327" r:id="rId5"/>
    <p:sldId id="307" r:id="rId6"/>
    <p:sldId id="259" r:id="rId7"/>
    <p:sldId id="306" r:id="rId8"/>
    <p:sldId id="299" r:id="rId9"/>
    <p:sldId id="319" r:id="rId10"/>
    <p:sldId id="304" r:id="rId11"/>
    <p:sldId id="328" r:id="rId12"/>
    <p:sldId id="262" r:id="rId13"/>
    <p:sldId id="310" r:id="rId14"/>
    <p:sldId id="264" r:id="rId15"/>
    <p:sldId id="265" r:id="rId16"/>
    <p:sldId id="320" r:id="rId17"/>
    <p:sldId id="281" r:id="rId18"/>
    <p:sldId id="269" r:id="rId19"/>
    <p:sldId id="333" r:id="rId20"/>
    <p:sldId id="334" r:id="rId21"/>
    <p:sldId id="272" r:id="rId22"/>
    <p:sldId id="335" r:id="rId23"/>
    <p:sldId id="268" r:id="rId24"/>
    <p:sldId id="296" r:id="rId25"/>
    <p:sldId id="297" r:id="rId26"/>
    <p:sldId id="271" r:id="rId27"/>
    <p:sldId id="322" r:id="rId28"/>
    <p:sldId id="270" r:id="rId29"/>
    <p:sldId id="267" r:id="rId30"/>
    <p:sldId id="276" r:id="rId31"/>
    <p:sldId id="273" r:id="rId32"/>
    <p:sldId id="275" r:id="rId33"/>
    <p:sldId id="283" r:id="rId34"/>
    <p:sldId id="277" r:id="rId35"/>
    <p:sldId id="278" r:id="rId36"/>
    <p:sldId id="291" r:id="rId37"/>
    <p:sldId id="287" r:id="rId38"/>
    <p:sldId id="279" r:id="rId39"/>
    <p:sldId id="282" r:id="rId40"/>
    <p:sldId id="330" r:id="rId41"/>
    <p:sldId id="305" r:id="rId42"/>
    <p:sldId id="312" r:id="rId43"/>
    <p:sldId id="313" r:id="rId44"/>
    <p:sldId id="329" r:id="rId45"/>
  </p:sldIdLst>
  <p:sldSz cx="9144000" cy="6858000" type="screen4x3"/>
  <p:notesSz cx="6858000" cy="9144000"/>
  <p:defaultTextStyle>
    <a:defPPr>
      <a:defRPr lang="ja-JP"/>
    </a:defPPr>
    <a:lvl1pPr marL="0" algn="l" defTabSz="457200" rtl="0" eaLnBrk="1" latinLnBrk="0" hangingPunct="1">
      <a:defRPr kumimoji="1" sz="1800" kern="1200">
        <a:solidFill>
          <a:schemeClr val="tx1"/>
        </a:solidFill>
        <a:latin typeface="+mn-lt"/>
        <a:ea typeface="+mn-ea"/>
        <a:cs typeface="+mn-cs"/>
      </a:defRPr>
    </a:lvl1pPr>
    <a:lvl2pPr marL="457200" algn="l" defTabSz="457200" rtl="0" eaLnBrk="1" latinLnBrk="0" hangingPunct="1">
      <a:defRPr kumimoji="1" sz="1800" kern="1200">
        <a:solidFill>
          <a:schemeClr val="tx1"/>
        </a:solidFill>
        <a:latin typeface="+mn-lt"/>
        <a:ea typeface="+mn-ea"/>
        <a:cs typeface="+mn-cs"/>
      </a:defRPr>
    </a:lvl2pPr>
    <a:lvl3pPr marL="914400" algn="l" defTabSz="457200" rtl="0" eaLnBrk="1" latinLnBrk="0" hangingPunct="1">
      <a:defRPr kumimoji="1" sz="1800" kern="1200">
        <a:solidFill>
          <a:schemeClr val="tx1"/>
        </a:solidFill>
        <a:latin typeface="+mn-lt"/>
        <a:ea typeface="+mn-ea"/>
        <a:cs typeface="+mn-cs"/>
      </a:defRPr>
    </a:lvl3pPr>
    <a:lvl4pPr marL="1371600" algn="l" defTabSz="457200" rtl="0" eaLnBrk="1" latinLnBrk="0" hangingPunct="1">
      <a:defRPr kumimoji="1" sz="1800" kern="1200">
        <a:solidFill>
          <a:schemeClr val="tx1"/>
        </a:solidFill>
        <a:latin typeface="+mn-lt"/>
        <a:ea typeface="+mn-ea"/>
        <a:cs typeface="+mn-cs"/>
      </a:defRPr>
    </a:lvl4pPr>
    <a:lvl5pPr marL="1828800" algn="l" defTabSz="457200" rtl="0" eaLnBrk="1" latinLnBrk="0" hangingPunct="1">
      <a:defRPr kumimoji="1" sz="1800" kern="1200">
        <a:solidFill>
          <a:schemeClr val="tx1"/>
        </a:solidFill>
        <a:latin typeface="+mn-lt"/>
        <a:ea typeface="+mn-ea"/>
        <a:cs typeface="+mn-cs"/>
      </a:defRPr>
    </a:lvl5pPr>
    <a:lvl6pPr marL="2286000" algn="l" defTabSz="457200" rtl="0" eaLnBrk="1" latinLnBrk="0" hangingPunct="1">
      <a:defRPr kumimoji="1" sz="1800" kern="1200">
        <a:solidFill>
          <a:schemeClr val="tx1"/>
        </a:solidFill>
        <a:latin typeface="+mn-lt"/>
        <a:ea typeface="+mn-ea"/>
        <a:cs typeface="+mn-cs"/>
      </a:defRPr>
    </a:lvl6pPr>
    <a:lvl7pPr marL="2743200" algn="l" defTabSz="457200" rtl="0" eaLnBrk="1" latinLnBrk="0" hangingPunct="1">
      <a:defRPr kumimoji="1" sz="1800" kern="1200">
        <a:solidFill>
          <a:schemeClr val="tx1"/>
        </a:solidFill>
        <a:latin typeface="+mn-lt"/>
        <a:ea typeface="+mn-ea"/>
        <a:cs typeface="+mn-cs"/>
      </a:defRPr>
    </a:lvl7pPr>
    <a:lvl8pPr marL="3200400" algn="l" defTabSz="457200" rtl="0" eaLnBrk="1" latinLnBrk="0" hangingPunct="1">
      <a:defRPr kumimoji="1" sz="1800" kern="1200">
        <a:solidFill>
          <a:schemeClr val="tx1"/>
        </a:solidFill>
        <a:latin typeface="+mn-lt"/>
        <a:ea typeface="+mn-ea"/>
        <a:cs typeface="+mn-cs"/>
      </a:defRPr>
    </a:lvl8pPr>
    <a:lvl9pPr marL="3657600" algn="l" defTabSz="4572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1"/>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中間スタイル 2 - アクセント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294" autoAdjust="0"/>
    <p:restoredTop sz="79496" autoAdjust="0"/>
  </p:normalViewPr>
  <p:slideViewPr>
    <p:cSldViewPr snapToGrid="0" snapToObjects="1">
      <p:cViewPr varScale="1">
        <p:scale>
          <a:sx n="59" d="100"/>
          <a:sy n="59" d="100"/>
        </p:scale>
        <p:origin x="1728" y="6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handoutMaster" Target="handoutMasters/handoutMaster1.xml"/><Relationship Id="rId50"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2.xlsx"/></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_Worksheet3.xlsx"/></Relationships>
</file>

<file path=ppt/charts/_rels/chart4.xml.rels><?xml version="1.0" encoding="UTF-8" standalone="yes"?>
<Relationships xmlns="http://schemas.openxmlformats.org/package/2006/relationships"><Relationship Id="rId1" Type="http://schemas.openxmlformats.org/officeDocument/2006/relationships/package" Target="../embeddings/Microsoft_Excel_Worksheet4.xlsx"/></Relationships>
</file>

<file path=ppt/charts/_rels/chart5.xml.rels><?xml version="1.0" encoding="UTF-8" standalone="yes"?>
<Relationships xmlns="http://schemas.openxmlformats.org/package/2006/relationships"><Relationship Id="rId1" Type="http://schemas.openxmlformats.org/officeDocument/2006/relationships/package" Target="../embeddings/Microsoft_Excel_Worksheet5.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ja-JP"/>
  <c:roundedCorners val="0"/>
  <mc:AlternateContent xmlns:mc="http://schemas.openxmlformats.org/markup-compatibility/2006">
    <mc:Choice xmlns:c14="http://schemas.microsoft.com/office/drawing/2007/8/2/chart" Requires="c14">
      <c14:style val="118"/>
    </mc:Choice>
    <mc:Fallback>
      <c:style val="18"/>
    </mc:Fallback>
  </mc:AlternateContent>
  <c:chart>
    <c:title>
      <c:tx>
        <c:rich>
          <a:bodyPr/>
          <a:lstStyle/>
          <a:p>
            <a:pPr>
              <a:defRPr b="0">
                <a:latin typeface="HGS明朝B" panose="02020800000000000000" pitchFamily="18" charset="-128"/>
                <a:ea typeface="HGS明朝B" panose="02020800000000000000" pitchFamily="18" charset="-128"/>
              </a:defRPr>
            </a:pPr>
            <a:r>
              <a:rPr lang="en-US" altLang="ja-JP" b="0" dirty="0">
                <a:latin typeface="HGS明朝B" panose="02020800000000000000" pitchFamily="18" charset="-128"/>
                <a:ea typeface="HGS明朝B" panose="02020800000000000000" pitchFamily="18" charset="-128"/>
              </a:rPr>
              <a:t>VOD</a:t>
            </a:r>
            <a:r>
              <a:rPr lang="ja-JP" altLang="en-US" b="0" dirty="0">
                <a:latin typeface="HGS明朝B" panose="02020800000000000000" pitchFamily="18" charset="-128"/>
                <a:ea typeface="HGS明朝B" panose="02020800000000000000" pitchFamily="18" charset="-128"/>
              </a:rPr>
              <a:t>市場予測</a:t>
            </a:r>
          </a:p>
        </c:rich>
      </c:tx>
      <c:layout/>
      <c:overlay val="0"/>
    </c:title>
    <c:autoTitleDeleted val="0"/>
    <c:plotArea>
      <c:layout/>
      <c:barChart>
        <c:barDir val="col"/>
        <c:grouping val="stacked"/>
        <c:varyColors val="0"/>
        <c:ser>
          <c:idx val="0"/>
          <c:order val="0"/>
          <c:tx>
            <c:strRef>
              <c:f>Sheet1!$B$1</c:f>
              <c:strCache>
                <c:ptCount val="1"/>
                <c:pt idx="0">
                  <c:v>系列 1</c:v>
                </c:pt>
              </c:strCache>
            </c:strRef>
          </c:tx>
          <c:invertIfNegative val="0"/>
          <c:dLbls>
            <c:spPr>
              <a:noFill/>
              <a:ln>
                <a:noFill/>
              </a:ln>
              <a:effectLst/>
            </c:spPr>
            <c:dLblPos val="inEnd"/>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layout/>
                <c15:showLeaderLines val="0"/>
              </c:ext>
            </c:extLst>
          </c:dLbls>
          <c:cat>
            <c:numRef>
              <c:f>Sheet1!$A$2:$A$12</c:f>
              <c:numCache>
                <c:formatCode>General</c:formatCode>
                <c:ptCount val="11"/>
                <c:pt idx="0">
                  <c:v>2011</c:v>
                </c:pt>
                <c:pt idx="1">
                  <c:v>2012</c:v>
                </c:pt>
                <c:pt idx="2">
                  <c:v>2013</c:v>
                </c:pt>
                <c:pt idx="3">
                  <c:v>2014</c:v>
                </c:pt>
                <c:pt idx="4">
                  <c:v>2015</c:v>
                </c:pt>
                <c:pt idx="5">
                  <c:v>2016</c:v>
                </c:pt>
                <c:pt idx="6">
                  <c:v>2017</c:v>
                </c:pt>
                <c:pt idx="7">
                  <c:v>2018</c:v>
                </c:pt>
                <c:pt idx="8">
                  <c:v>2019</c:v>
                </c:pt>
                <c:pt idx="9">
                  <c:v>2020</c:v>
                </c:pt>
                <c:pt idx="10">
                  <c:v>2021</c:v>
                </c:pt>
              </c:numCache>
            </c:numRef>
          </c:cat>
          <c:val>
            <c:numRef>
              <c:f>Sheet1!$B$2:$B$12</c:f>
              <c:numCache>
                <c:formatCode>General</c:formatCode>
                <c:ptCount val="11"/>
                <c:pt idx="0">
                  <c:v>799</c:v>
                </c:pt>
                <c:pt idx="1">
                  <c:v>1011</c:v>
                </c:pt>
                <c:pt idx="2">
                  <c:v>1189</c:v>
                </c:pt>
                <c:pt idx="3">
                  <c:v>1346</c:v>
                </c:pt>
                <c:pt idx="4">
                  <c:v>1495</c:v>
                </c:pt>
                <c:pt idx="5">
                  <c:v>1644</c:v>
                </c:pt>
                <c:pt idx="6">
                  <c:v>1746</c:v>
                </c:pt>
                <c:pt idx="7">
                  <c:v>1843</c:v>
                </c:pt>
                <c:pt idx="8">
                  <c:v>1932</c:v>
                </c:pt>
                <c:pt idx="9">
                  <c:v>2015</c:v>
                </c:pt>
                <c:pt idx="10">
                  <c:v>2092</c:v>
                </c:pt>
              </c:numCache>
            </c:numRef>
          </c:val>
          <c:extLst xmlns:c16r2="http://schemas.microsoft.com/office/drawing/2015/06/chart">
            <c:ext xmlns:c16="http://schemas.microsoft.com/office/drawing/2014/chart" uri="{C3380CC4-5D6E-409C-BE32-E72D297353CC}">
              <c16:uniqueId val="{00000000-6913-4F96-9A43-857BF936AD52}"/>
            </c:ext>
          </c:extLst>
        </c:ser>
        <c:dLbls>
          <c:showLegendKey val="0"/>
          <c:showVal val="0"/>
          <c:showCatName val="0"/>
          <c:showSerName val="0"/>
          <c:showPercent val="0"/>
          <c:showBubbleSize val="0"/>
        </c:dLbls>
        <c:gapWidth val="150"/>
        <c:overlap val="100"/>
        <c:axId val="265801488"/>
        <c:axId val="265802664"/>
      </c:barChart>
      <c:catAx>
        <c:axId val="265801488"/>
        <c:scaling>
          <c:orientation val="minMax"/>
        </c:scaling>
        <c:delete val="0"/>
        <c:axPos val="b"/>
        <c:numFmt formatCode="General" sourceLinked="1"/>
        <c:majorTickMark val="out"/>
        <c:minorTickMark val="none"/>
        <c:tickLblPos val="nextTo"/>
        <c:crossAx val="265802664"/>
        <c:crosses val="autoZero"/>
        <c:auto val="1"/>
        <c:lblAlgn val="ctr"/>
        <c:lblOffset val="100"/>
        <c:noMultiLvlLbl val="0"/>
      </c:catAx>
      <c:valAx>
        <c:axId val="265802664"/>
        <c:scaling>
          <c:orientation val="minMax"/>
        </c:scaling>
        <c:delete val="0"/>
        <c:axPos val="l"/>
        <c:majorGridlines/>
        <c:numFmt formatCode="General" sourceLinked="0"/>
        <c:majorTickMark val="out"/>
        <c:minorTickMark val="none"/>
        <c:tickLblPos val="nextTo"/>
        <c:crossAx val="265801488"/>
        <c:crosses val="autoZero"/>
        <c:crossBetween val="between"/>
      </c:valAx>
    </c:plotArea>
    <c:plotVisOnly val="1"/>
    <c:dispBlanksAs val="gap"/>
    <c:showDLblsOverMax val="0"/>
  </c:chart>
  <c:txPr>
    <a:bodyPr/>
    <a:lstStyle/>
    <a:p>
      <a:pPr>
        <a:defRPr sz="1800"/>
      </a:pPr>
      <a:endParaRPr lang="ja-JP"/>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ja-JP"/>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0"/>
    <c:plotArea>
      <c:layout/>
      <c:barChart>
        <c:barDir val="col"/>
        <c:grouping val="stacked"/>
        <c:varyColors val="0"/>
        <c:ser>
          <c:idx val="0"/>
          <c:order val="0"/>
          <c:tx>
            <c:strRef>
              <c:f>Sheet1!$B$1</c:f>
              <c:strCache>
                <c:ptCount val="1"/>
                <c:pt idx="0">
                  <c:v>レンタル</c:v>
                </c:pt>
              </c:strCache>
            </c:strRef>
          </c:tx>
          <c:invertIfNegative val="0"/>
          <c:dLbls>
            <c:spPr>
              <a:noFill/>
              <a:ln>
                <a:noFill/>
              </a:ln>
              <a:effectLst/>
            </c:spPr>
            <c:txPr>
              <a:bodyPr/>
              <a:lstStyle/>
              <a:p>
                <a:pPr>
                  <a:defRPr sz="1200">
                    <a:latin typeface="HGP明朝B" panose="02020800000000000000" pitchFamily="18" charset="-128"/>
                    <a:ea typeface="HGP明朝B" panose="02020800000000000000" pitchFamily="18" charset="-128"/>
                  </a:defRPr>
                </a:pPr>
                <a:endParaRPr lang="ja-JP"/>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layout/>
                <c15:showLeaderLines val="0"/>
              </c:ext>
            </c:extLst>
          </c:dLbls>
          <c:cat>
            <c:numRef>
              <c:f>Sheet1!$A$2:$A$11</c:f>
              <c:numCache>
                <c:formatCode>General</c:formatCode>
                <c:ptCount val="10"/>
                <c:pt idx="0">
                  <c:v>2005</c:v>
                </c:pt>
                <c:pt idx="1">
                  <c:v>2006</c:v>
                </c:pt>
                <c:pt idx="2">
                  <c:v>2007</c:v>
                </c:pt>
                <c:pt idx="3">
                  <c:v>2008</c:v>
                </c:pt>
                <c:pt idx="4">
                  <c:v>2009</c:v>
                </c:pt>
                <c:pt idx="5">
                  <c:v>2010</c:v>
                </c:pt>
                <c:pt idx="6">
                  <c:v>2011</c:v>
                </c:pt>
                <c:pt idx="7">
                  <c:v>2012</c:v>
                </c:pt>
                <c:pt idx="8">
                  <c:v>2013</c:v>
                </c:pt>
                <c:pt idx="9">
                  <c:v>2014</c:v>
                </c:pt>
              </c:numCache>
            </c:numRef>
          </c:cat>
          <c:val>
            <c:numRef>
              <c:f>Sheet1!$B$2:$B$11</c:f>
              <c:numCache>
                <c:formatCode>General</c:formatCode>
                <c:ptCount val="10"/>
                <c:pt idx="0">
                  <c:v>3578</c:v>
                </c:pt>
                <c:pt idx="1">
                  <c:v>3431</c:v>
                </c:pt>
                <c:pt idx="2">
                  <c:v>3604</c:v>
                </c:pt>
                <c:pt idx="3">
                  <c:v>3459</c:v>
                </c:pt>
                <c:pt idx="4">
                  <c:v>3067</c:v>
                </c:pt>
                <c:pt idx="5">
                  <c:v>2672</c:v>
                </c:pt>
                <c:pt idx="6">
                  <c:v>2542</c:v>
                </c:pt>
                <c:pt idx="7">
                  <c:v>2389</c:v>
                </c:pt>
                <c:pt idx="8">
                  <c:v>2184</c:v>
                </c:pt>
                <c:pt idx="9">
                  <c:v>2103</c:v>
                </c:pt>
              </c:numCache>
            </c:numRef>
          </c:val>
          <c:extLst xmlns:c16r2="http://schemas.microsoft.com/office/drawing/2015/06/chart">
            <c:ext xmlns:c16="http://schemas.microsoft.com/office/drawing/2014/chart" uri="{C3380CC4-5D6E-409C-BE32-E72D297353CC}">
              <c16:uniqueId val="{00000000-9F4F-402A-994C-713EFA541B3D}"/>
            </c:ext>
          </c:extLst>
        </c:ser>
        <c:ser>
          <c:idx val="1"/>
          <c:order val="1"/>
          <c:tx>
            <c:strRef>
              <c:f>Sheet1!$C$1</c:f>
              <c:strCache>
                <c:ptCount val="1"/>
                <c:pt idx="0">
                  <c:v>セル</c:v>
                </c:pt>
              </c:strCache>
            </c:strRef>
          </c:tx>
          <c:invertIfNegative val="0"/>
          <c:dLbls>
            <c:spPr>
              <a:noFill/>
              <a:ln>
                <a:noFill/>
              </a:ln>
              <a:effectLst/>
            </c:spPr>
            <c:txPr>
              <a:bodyPr/>
              <a:lstStyle/>
              <a:p>
                <a:pPr>
                  <a:defRPr sz="1200">
                    <a:latin typeface="HGP明朝B" panose="02020800000000000000" pitchFamily="18" charset="-128"/>
                    <a:ea typeface="HGP明朝B" panose="02020800000000000000" pitchFamily="18" charset="-128"/>
                  </a:defRPr>
                </a:pPr>
                <a:endParaRPr lang="ja-JP"/>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layout/>
                <c15:showLeaderLines val="0"/>
              </c:ext>
            </c:extLst>
          </c:dLbls>
          <c:cat>
            <c:numRef>
              <c:f>Sheet1!$A$2:$A$11</c:f>
              <c:numCache>
                <c:formatCode>General</c:formatCode>
                <c:ptCount val="10"/>
                <c:pt idx="0">
                  <c:v>2005</c:v>
                </c:pt>
                <c:pt idx="1">
                  <c:v>2006</c:v>
                </c:pt>
                <c:pt idx="2">
                  <c:v>2007</c:v>
                </c:pt>
                <c:pt idx="3">
                  <c:v>2008</c:v>
                </c:pt>
                <c:pt idx="4">
                  <c:v>2009</c:v>
                </c:pt>
                <c:pt idx="5">
                  <c:v>2010</c:v>
                </c:pt>
                <c:pt idx="6">
                  <c:v>2011</c:v>
                </c:pt>
                <c:pt idx="7">
                  <c:v>2012</c:v>
                </c:pt>
                <c:pt idx="8">
                  <c:v>2013</c:v>
                </c:pt>
                <c:pt idx="9">
                  <c:v>2014</c:v>
                </c:pt>
              </c:numCache>
            </c:numRef>
          </c:cat>
          <c:val>
            <c:numRef>
              <c:f>Sheet1!$C$2:$C$11</c:f>
              <c:numCache>
                <c:formatCode>General</c:formatCode>
                <c:ptCount val="10"/>
                <c:pt idx="0">
                  <c:v>3124</c:v>
                </c:pt>
                <c:pt idx="1">
                  <c:v>3264</c:v>
                </c:pt>
                <c:pt idx="2">
                  <c:v>3038</c:v>
                </c:pt>
                <c:pt idx="3">
                  <c:v>2832</c:v>
                </c:pt>
                <c:pt idx="4">
                  <c:v>2674</c:v>
                </c:pt>
                <c:pt idx="5">
                  <c:v>2635</c:v>
                </c:pt>
                <c:pt idx="6">
                  <c:v>2479</c:v>
                </c:pt>
                <c:pt idx="7">
                  <c:v>2413</c:v>
                </c:pt>
                <c:pt idx="8">
                  <c:v>2431</c:v>
                </c:pt>
                <c:pt idx="9">
                  <c:v>2287</c:v>
                </c:pt>
              </c:numCache>
            </c:numRef>
          </c:val>
          <c:extLst xmlns:c16r2="http://schemas.microsoft.com/office/drawing/2015/06/chart">
            <c:ext xmlns:c16="http://schemas.microsoft.com/office/drawing/2014/chart" uri="{C3380CC4-5D6E-409C-BE32-E72D297353CC}">
              <c16:uniqueId val="{00000001-9F4F-402A-994C-713EFA541B3D}"/>
            </c:ext>
          </c:extLst>
        </c:ser>
        <c:dLbls>
          <c:showLegendKey val="0"/>
          <c:showVal val="1"/>
          <c:showCatName val="0"/>
          <c:showSerName val="0"/>
          <c:showPercent val="0"/>
          <c:showBubbleSize val="0"/>
        </c:dLbls>
        <c:gapWidth val="150"/>
        <c:overlap val="100"/>
        <c:axId val="265802272"/>
        <c:axId val="265801880"/>
      </c:barChart>
      <c:catAx>
        <c:axId val="265802272"/>
        <c:scaling>
          <c:orientation val="minMax"/>
        </c:scaling>
        <c:delete val="0"/>
        <c:axPos val="b"/>
        <c:numFmt formatCode="@" sourceLinked="0"/>
        <c:majorTickMark val="out"/>
        <c:minorTickMark val="none"/>
        <c:tickLblPos val="nextTo"/>
        <c:txPr>
          <a:bodyPr/>
          <a:lstStyle/>
          <a:p>
            <a:pPr>
              <a:defRPr sz="1000">
                <a:latin typeface="HGP明朝B" panose="02020800000000000000" pitchFamily="18" charset="-128"/>
                <a:ea typeface="HGP明朝B" panose="02020800000000000000" pitchFamily="18" charset="-128"/>
              </a:defRPr>
            </a:pPr>
            <a:endParaRPr lang="ja-JP"/>
          </a:p>
        </c:txPr>
        <c:crossAx val="265801880"/>
        <c:crosses val="autoZero"/>
        <c:auto val="1"/>
        <c:lblAlgn val="ctr"/>
        <c:lblOffset val="100"/>
        <c:noMultiLvlLbl val="0"/>
      </c:catAx>
      <c:valAx>
        <c:axId val="265801880"/>
        <c:scaling>
          <c:orientation val="minMax"/>
        </c:scaling>
        <c:delete val="1"/>
        <c:axPos val="l"/>
        <c:numFmt formatCode="General" sourceLinked="1"/>
        <c:majorTickMark val="out"/>
        <c:minorTickMark val="none"/>
        <c:tickLblPos val="nextTo"/>
        <c:crossAx val="265802272"/>
        <c:crosses val="autoZero"/>
        <c:crossBetween val="between"/>
      </c:valAx>
    </c:plotArea>
    <c:legend>
      <c:legendPos val="r"/>
      <c:layout>
        <c:manualLayout>
          <c:xMode val="edge"/>
          <c:yMode val="edge"/>
          <c:x val="0.47065310682864803"/>
          <c:y val="6.01707677165354E-2"/>
          <c:w val="0.292849000649686"/>
          <c:h val="0.185908464566929"/>
        </c:manualLayout>
      </c:layout>
      <c:overlay val="0"/>
    </c:legend>
    <c:plotVisOnly val="1"/>
    <c:dispBlanksAs val="gap"/>
    <c:showDLblsOverMax val="0"/>
  </c:chart>
  <c:txPr>
    <a:bodyPr/>
    <a:lstStyle/>
    <a:p>
      <a:pPr>
        <a:defRPr sz="1800"/>
      </a:pPr>
      <a:endParaRPr lang="ja-JP"/>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ja-JP"/>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1"/>
    <c:plotArea>
      <c:layout>
        <c:manualLayout>
          <c:layoutTarget val="inner"/>
          <c:xMode val="edge"/>
          <c:yMode val="edge"/>
          <c:x val="4.2971381961899612E-2"/>
          <c:y val="4.3749999999999997E-2"/>
          <c:w val="0.93697530645588056"/>
          <c:h val="0.84093233267716538"/>
        </c:manualLayout>
      </c:layout>
      <c:barChart>
        <c:barDir val="col"/>
        <c:grouping val="stacked"/>
        <c:varyColors val="0"/>
        <c:ser>
          <c:idx val="0"/>
          <c:order val="0"/>
          <c:tx>
            <c:strRef>
              <c:f>Sheet1!$B$1</c:f>
              <c:strCache>
                <c:ptCount val="1"/>
                <c:pt idx="0">
                  <c:v>系列 1</c:v>
                </c:pt>
              </c:strCache>
            </c:strRef>
          </c:tx>
          <c:invertIfNegative val="0"/>
          <c:dLbls>
            <c:spPr>
              <a:noFill/>
              <a:ln>
                <a:noFill/>
              </a:ln>
              <a:effectLst/>
            </c:spPr>
            <c:txPr>
              <a:bodyPr wrap="square" lIns="38100" tIns="19050" rIns="38100" bIns="19050" anchor="ctr">
                <a:spAutoFit/>
              </a:bodyPr>
              <a:lstStyle/>
              <a:p>
                <a:pPr>
                  <a:defRPr>
                    <a:latin typeface="HGP明朝B" panose="02020800000000000000" pitchFamily="18" charset="-128"/>
                    <a:ea typeface="HGP明朝B" panose="02020800000000000000" pitchFamily="18" charset="-128"/>
                  </a:defRPr>
                </a:pPr>
                <a:endParaRPr lang="ja-JP"/>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layout/>
                <c15:showLeaderLines val="0"/>
              </c:ext>
            </c:extLst>
          </c:dLbls>
          <c:cat>
            <c:numRef>
              <c:f>Sheet1!$A$2:$A$5</c:f>
              <c:numCache>
                <c:formatCode>General</c:formatCode>
                <c:ptCount val="4"/>
                <c:pt idx="0">
                  <c:v>2011</c:v>
                </c:pt>
                <c:pt idx="1">
                  <c:v>2012</c:v>
                </c:pt>
                <c:pt idx="2">
                  <c:v>2013</c:v>
                </c:pt>
                <c:pt idx="3">
                  <c:v>2014</c:v>
                </c:pt>
              </c:numCache>
            </c:numRef>
          </c:cat>
          <c:val>
            <c:numRef>
              <c:f>Sheet1!$B$2:$B$5</c:f>
              <c:numCache>
                <c:formatCode>General</c:formatCode>
                <c:ptCount val="4"/>
                <c:pt idx="0">
                  <c:v>799</c:v>
                </c:pt>
                <c:pt idx="1">
                  <c:v>1011</c:v>
                </c:pt>
                <c:pt idx="2">
                  <c:v>1189</c:v>
                </c:pt>
                <c:pt idx="3">
                  <c:v>1346</c:v>
                </c:pt>
              </c:numCache>
            </c:numRef>
          </c:val>
          <c:extLst xmlns:c16r2="http://schemas.microsoft.com/office/drawing/2015/06/chart">
            <c:ext xmlns:c16="http://schemas.microsoft.com/office/drawing/2014/chart" uri="{C3380CC4-5D6E-409C-BE32-E72D297353CC}">
              <c16:uniqueId val="{00000000-0827-43FA-906C-4C5840EC0CBF}"/>
            </c:ext>
          </c:extLst>
        </c:ser>
        <c:dLbls>
          <c:showLegendKey val="0"/>
          <c:showVal val="0"/>
          <c:showCatName val="0"/>
          <c:showSerName val="0"/>
          <c:showPercent val="0"/>
          <c:showBubbleSize val="0"/>
        </c:dLbls>
        <c:gapWidth val="150"/>
        <c:overlap val="100"/>
        <c:axId val="265803448"/>
        <c:axId val="315116568"/>
      </c:barChart>
      <c:catAx>
        <c:axId val="265803448"/>
        <c:scaling>
          <c:orientation val="minMax"/>
        </c:scaling>
        <c:delete val="0"/>
        <c:axPos val="b"/>
        <c:numFmt formatCode="General" sourceLinked="1"/>
        <c:majorTickMark val="out"/>
        <c:minorTickMark val="none"/>
        <c:tickLblPos val="nextTo"/>
        <c:txPr>
          <a:bodyPr/>
          <a:lstStyle/>
          <a:p>
            <a:pPr>
              <a:defRPr sz="1000">
                <a:latin typeface="HGP明朝B" panose="02020800000000000000" pitchFamily="18" charset="-128"/>
                <a:ea typeface="HGP明朝B" panose="02020800000000000000" pitchFamily="18" charset="-128"/>
              </a:defRPr>
            </a:pPr>
            <a:endParaRPr lang="ja-JP"/>
          </a:p>
        </c:txPr>
        <c:crossAx val="315116568"/>
        <c:crosses val="autoZero"/>
        <c:auto val="1"/>
        <c:lblAlgn val="ctr"/>
        <c:lblOffset val="100"/>
        <c:noMultiLvlLbl val="0"/>
      </c:catAx>
      <c:valAx>
        <c:axId val="315116568"/>
        <c:scaling>
          <c:orientation val="minMax"/>
        </c:scaling>
        <c:delete val="1"/>
        <c:axPos val="l"/>
        <c:numFmt formatCode="General" sourceLinked="1"/>
        <c:majorTickMark val="out"/>
        <c:minorTickMark val="none"/>
        <c:tickLblPos val="nextTo"/>
        <c:crossAx val="265803448"/>
        <c:crosses val="autoZero"/>
        <c:crossBetween val="between"/>
      </c:valAx>
    </c:plotArea>
    <c:plotVisOnly val="1"/>
    <c:dispBlanksAs val="gap"/>
    <c:showDLblsOverMax val="0"/>
  </c:chart>
  <c:txPr>
    <a:bodyPr/>
    <a:lstStyle/>
    <a:p>
      <a:pPr>
        <a:defRPr sz="1800"/>
      </a:pPr>
      <a:endParaRPr lang="ja-JP"/>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ja-JP"/>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1"/>
    <c:plotArea>
      <c:layout>
        <c:manualLayout>
          <c:layoutTarget val="inner"/>
          <c:xMode val="edge"/>
          <c:yMode val="edge"/>
          <c:x val="6.7083684105157429E-2"/>
          <c:y val="7.2511773243171443E-2"/>
          <c:w val="0.46190832764851386"/>
          <c:h val="0.80157936601995405"/>
        </c:manualLayout>
      </c:layout>
      <c:pieChart>
        <c:varyColors val="1"/>
        <c:ser>
          <c:idx val="0"/>
          <c:order val="0"/>
          <c:tx>
            <c:strRef>
              <c:f>Sheet1!$B$1</c:f>
              <c:strCache>
                <c:ptCount val="1"/>
                <c:pt idx="0">
                  <c:v>売上高</c:v>
                </c:pt>
              </c:strCache>
            </c:strRef>
          </c:tx>
          <c:dLbls>
            <c:spPr>
              <a:noFill/>
              <a:ln>
                <a:noFill/>
              </a:ln>
              <a:effectLst/>
            </c:spPr>
            <c:txPr>
              <a:bodyPr wrap="square" lIns="38100" tIns="19050" rIns="38100" bIns="19050" anchor="ctr">
                <a:spAutoFit/>
              </a:bodyPr>
              <a:lstStyle/>
              <a:p>
                <a:pPr>
                  <a:defRPr sz="2800"/>
                </a:pPr>
                <a:endParaRPr lang="ja-JP"/>
              </a:p>
            </c:txPr>
            <c:showLegendKey val="0"/>
            <c:showVal val="1"/>
            <c:showCatName val="0"/>
            <c:showSerName val="0"/>
            <c:showPercent val="0"/>
            <c:showBubbleSize val="0"/>
            <c:showLeaderLines val="1"/>
            <c:extLst xmlns:c16r2="http://schemas.microsoft.com/office/drawing/2015/06/chart">
              <c:ext xmlns:c15="http://schemas.microsoft.com/office/drawing/2012/chart" uri="{CE6537A1-D6FC-4f65-9D91-7224C49458BB}">
                <c15:layout/>
              </c:ext>
            </c:extLst>
          </c:dLbls>
          <c:cat>
            <c:strRef>
              <c:f>Sheet1!$A$2:$A$4</c:f>
              <c:strCache>
                <c:ptCount val="3"/>
                <c:pt idx="0">
                  <c:v>利用している</c:v>
                </c:pt>
                <c:pt idx="1">
                  <c:v>利用したことがない</c:v>
                </c:pt>
                <c:pt idx="2">
                  <c:v>過去に利用していたが、現在は利用していない</c:v>
                </c:pt>
              </c:strCache>
            </c:strRef>
          </c:cat>
          <c:val>
            <c:numRef>
              <c:f>Sheet1!$B$2:$B$4</c:f>
              <c:numCache>
                <c:formatCode>0.0%</c:formatCode>
                <c:ptCount val="3"/>
                <c:pt idx="0">
                  <c:v>0.20899999999999999</c:v>
                </c:pt>
                <c:pt idx="1">
                  <c:v>0.60899999999999999</c:v>
                </c:pt>
                <c:pt idx="2">
                  <c:v>0.182</c:v>
                </c:pt>
              </c:numCache>
            </c:numRef>
          </c:val>
          <c:extLst xmlns:c16r2="http://schemas.microsoft.com/office/drawing/2015/06/chart">
            <c:ext xmlns:c16="http://schemas.microsoft.com/office/drawing/2014/chart" uri="{C3380CC4-5D6E-409C-BE32-E72D297353CC}">
              <c16:uniqueId val="{00000000-EFD1-4054-8170-8ACBE15061B8}"/>
            </c:ext>
          </c:extLst>
        </c:ser>
        <c:dLbls>
          <c:showLegendKey val="0"/>
          <c:showVal val="0"/>
          <c:showCatName val="0"/>
          <c:showSerName val="0"/>
          <c:showPercent val="0"/>
          <c:showBubbleSize val="0"/>
          <c:showLeaderLines val="1"/>
        </c:dLbls>
        <c:firstSliceAng val="0"/>
      </c:pieChart>
    </c:plotArea>
    <c:legend>
      <c:legendPos val="r"/>
      <c:layout>
        <c:manualLayout>
          <c:xMode val="edge"/>
          <c:yMode val="edge"/>
          <c:x val="0.61941245982642801"/>
          <c:y val="0.15670595472440901"/>
          <c:w val="0.36618134619076698"/>
          <c:h val="0.68658809055118097"/>
        </c:manualLayout>
      </c:layout>
      <c:overlay val="0"/>
      <c:txPr>
        <a:bodyPr/>
        <a:lstStyle/>
        <a:p>
          <a:pPr>
            <a:defRPr sz="2000">
              <a:latin typeface="HG明朝B" panose="02020809000000000000" pitchFamily="17" charset="-128"/>
              <a:ea typeface="HG明朝B" panose="02020809000000000000" pitchFamily="17" charset="-128"/>
            </a:defRPr>
          </a:pPr>
          <a:endParaRPr lang="ja-JP"/>
        </a:p>
      </c:txPr>
    </c:legend>
    <c:plotVisOnly val="1"/>
    <c:dispBlanksAs val="gap"/>
    <c:showDLblsOverMax val="0"/>
  </c:chart>
  <c:txPr>
    <a:bodyPr/>
    <a:lstStyle/>
    <a:p>
      <a:pPr>
        <a:defRPr sz="1800"/>
      </a:pPr>
      <a:endParaRPr lang="ja-JP"/>
    </a:p>
  </c:txPr>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ja-JP"/>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1"/>
    <c:plotArea>
      <c:layout>
        <c:manualLayout>
          <c:layoutTarget val="inner"/>
          <c:xMode val="edge"/>
          <c:yMode val="edge"/>
          <c:x val="0.22787931388406199"/>
          <c:y val="2.005008838352609E-2"/>
          <c:w val="0.71501647619854991"/>
          <c:h val="0.82990289126484484"/>
        </c:manualLayout>
      </c:layout>
      <c:barChart>
        <c:barDir val="bar"/>
        <c:grouping val="stacked"/>
        <c:varyColors val="0"/>
        <c:ser>
          <c:idx val="0"/>
          <c:order val="0"/>
          <c:tx>
            <c:strRef>
              <c:f>Sheet1!$B$1</c:f>
              <c:strCache>
                <c:ptCount val="1"/>
                <c:pt idx="0">
                  <c:v>系列 1</c:v>
                </c:pt>
              </c:strCache>
            </c:strRef>
          </c:tx>
          <c:spPr>
            <a:solidFill>
              <a:schemeClr val="tx2">
                <a:lumMod val="60000"/>
                <a:lumOff val="40000"/>
              </a:schemeClr>
            </a:solidFill>
            <a:ln>
              <a:noFill/>
            </a:ln>
          </c:spPr>
          <c:invertIfNegative val="0"/>
          <c:dLbls>
            <c:dLbl>
              <c:idx val="0"/>
              <c:layout>
                <c:manualLayout>
                  <c:x val="4.6831957324045097E-2"/>
                  <c:y val="-6.2500000000000003E-3"/>
                </c:manualLayout>
              </c:layout>
              <c:showLegendKey val="0"/>
              <c:showVal val="1"/>
              <c:showCatName val="0"/>
              <c:showSerName val="0"/>
              <c:showPercent val="0"/>
              <c:showBubbleSize val="0"/>
              <c:extLst xmlns:c16r2="http://schemas.microsoft.com/office/drawing/2015/06/chart">
                <c:ext xmlns:c16="http://schemas.microsoft.com/office/drawing/2014/chart" uri="{C3380CC4-5D6E-409C-BE32-E72D297353CC}">
                  <c16:uniqueId val="{00000000-EB78-4CBB-9EF3-B7086443029E}"/>
                </c:ext>
                <c:ext xmlns:c15="http://schemas.microsoft.com/office/drawing/2012/chart" uri="{CE6537A1-D6FC-4f65-9D91-7224C49458BB}">
                  <c15:layout/>
                </c:ext>
              </c:extLst>
            </c:dLbl>
            <c:dLbl>
              <c:idx val="1"/>
              <c:layout>
                <c:manualLayout>
                  <c:x val="5.49064327247425E-2"/>
                  <c:y val="3.1250000000000002E-3"/>
                </c:manualLayout>
              </c:layout>
              <c:showLegendKey val="0"/>
              <c:showVal val="1"/>
              <c:showCatName val="0"/>
              <c:showSerName val="0"/>
              <c:showPercent val="0"/>
              <c:showBubbleSize val="0"/>
              <c:extLst xmlns:c16r2="http://schemas.microsoft.com/office/drawing/2015/06/chart">
                <c:ext xmlns:c16="http://schemas.microsoft.com/office/drawing/2014/chart" uri="{C3380CC4-5D6E-409C-BE32-E72D297353CC}">
                  <c16:uniqueId val="{00000001-EB78-4CBB-9EF3-B7086443029E}"/>
                </c:ext>
                <c:ext xmlns:c15="http://schemas.microsoft.com/office/drawing/2012/chart" uri="{CE6537A1-D6FC-4f65-9D91-7224C49458BB}">
                  <c15:layout/>
                </c:ext>
              </c:extLst>
            </c:dLbl>
            <c:dLbl>
              <c:idx val="2"/>
              <c:layout>
                <c:manualLayout>
                  <c:x val="6.8965379878734287E-2"/>
                  <c:y val="-3.3416813972543483E-3"/>
                </c:manualLayout>
              </c:layout>
              <c:showLegendKey val="0"/>
              <c:showVal val="1"/>
              <c:showCatName val="0"/>
              <c:showSerName val="0"/>
              <c:showPercent val="0"/>
              <c:showBubbleSize val="0"/>
              <c:extLst xmlns:c16r2="http://schemas.microsoft.com/office/drawing/2015/06/chart">
                <c:ext xmlns:c16="http://schemas.microsoft.com/office/drawing/2014/chart" uri="{C3380CC4-5D6E-409C-BE32-E72D297353CC}">
                  <c16:uniqueId val="{00000002-EB78-4CBB-9EF3-B7086443029E}"/>
                </c:ext>
                <c:ext xmlns:c15="http://schemas.microsoft.com/office/drawing/2012/chart" uri="{CE6537A1-D6FC-4f65-9D91-7224C49458BB}">
                  <c15:layout/>
                </c:ext>
              </c:extLst>
            </c:dLbl>
            <c:dLbl>
              <c:idx val="3"/>
              <c:layout>
                <c:manualLayout>
                  <c:x val="7.0749995362937523E-2"/>
                  <c:y val="-6.1263451229046637E-17"/>
                </c:manualLayout>
              </c:layout>
              <c:showLegendKey val="0"/>
              <c:showVal val="1"/>
              <c:showCatName val="0"/>
              <c:showSerName val="0"/>
              <c:showPercent val="0"/>
              <c:showBubbleSize val="0"/>
              <c:extLst xmlns:c16r2="http://schemas.microsoft.com/office/drawing/2015/06/chart">
                <c:ext xmlns:c16="http://schemas.microsoft.com/office/drawing/2014/chart" uri="{C3380CC4-5D6E-409C-BE32-E72D297353CC}">
                  <c16:uniqueId val="{00000003-EB78-4CBB-9EF3-B7086443029E}"/>
                </c:ext>
                <c:ext xmlns:c15="http://schemas.microsoft.com/office/drawing/2012/chart" uri="{CE6537A1-D6FC-4f65-9D91-7224C49458BB}">
                  <c15:layout/>
                </c:ext>
              </c:extLst>
            </c:dLbl>
            <c:dLbl>
              <c:idx val="4"/>
              <c:layout>
                <c:manualLayout>
                  <c:x val="7.40476002859667E-2"/>
                  <c:y val="6.4991756308801975E-4"/>
                </c:manualLayout>
              </c:layout>
              <c:showLegendKey val="0"/>
              <c:showVal val="1"/>
              <c:showCatName val="0"/>
              <c:showSerName val="0"/>
              <c:showPercent val="0"/>
              <c:showBubbleSize val="0"/>
              <c:extLst xmlns:c16r2="http://schemas.microsoft.com/office/drawing/2015/06/chart">
                <c:ext xmlns:c16="http://schemas.microsoft.com/office/drawing/2014/chart" uri="{C3380CC4-5D6E-409C-BE32-E72D297353CC}">
                  <c16:uniqueId val="{00000004-EB78-4CBB-9EF3-B7086443029E}"/>
                </c:ext>
                <c:ext xmlns:c15="http://schemas.microsoft.com/office/drawing/2012/chart" uri="{CE6537A1-D6FC-4f65-9D91-7224C49458BB}">
                  <c15:layout/>
                </c:ext>
              </c:extLst>
            </c:dLbl>
            <c:dLbl>
              <c:idx val="5"/>
              <c:layout>
                <c:manualLayout>
                  <c:x val="0.1739534523583228"/>
                  <c:y val="1.0458410275328204E-2"/>
                </c:manualLayout>
              </c:layout>
              <c:showLegendKey val="0"/>
              <c:showVal val="1"/>
              <c:showCatName val="0"/>
              <c:showSerName val="0"/>
              <c:showPercent val="0"/>
              <c:showBubbleSize val="0"/>
              <c:extLst xmlns:c16r2="http://schemas.microsoft.com/office/drawing/2015/06/chart">
                <c:ext xmlns:c16="http://schemas.microsoft.com/office/drawing/2014/chart" uri="{C3380CC4-5D6E-409C-BE32-E72D297353CC}">
                  <c16:uniqueId val="{00000005-EB78-4CBB-9EF3-B7086443029E}"/>
                </c:ext>
                <c:ext xmlns:c15="http://schemas.microsoft.com/office/drawing/2012/chart" uri="{CE6537A1-D6FC-4f65-9D91-7224C49458BB}">
                  <c15:layout/>
                </c:ext>
              </c:extLst>
            </c:dLbl>
            <c:dLbl>
              <c:idx val="6"/>
              <c:layout>
                <c:manualLayout>
                  <c:x val="0.173390531653833"/>
                  <c:y val="-3.55823287677721E-3"/>
                </c:manualLayout>
              </c:layout>
              <c:showLegendKey val="0"/>
              <c:showVal val="1"/>
              <c:showCatName val="0"/>
              <c:showSerName val="0"/>
              <c:showPercent val="0"/>
              <c:showBubbleSize val="0"/>
              <c:extLst xmlns:c16r2="http://schemas.microsoft.com/office/drawing/2015/06/chart">
                <c:ext xmlns:c16="http://schemas.microsoft.com/office/drawing/2014/chart" uri="{C3380CC4-5D6E-409C-BE32-E72D297353CC}">
                  <c16:uniqueId val="{00000006-EB78-4CBB-9EF3-B7086443029E}"/>
                </c:ext>
                <c:ext xmlns:c15="http://schemas.microsoft.com/office/drawing/2012/chart" uri="{CE6537A1-D6FC-4f65-9D91-7224C49458BB}">
                  <c15:layout/>
                </c:ext>
              </c:extLst>
            </c:dLbl>
            <c:dLbl>
              <c:idx val="7"/>
              <c:layout>
                <c:manualLayout>
                  <c:x val="0.16740592022783701"/>
                  <c:y val="-8.5083944615446105E-3"/>
                </c:manualLayout>
              </c:layout>
              <c:showLegendKey val="0"/>
              <c:showVal val="1"/>
              <c:showCatName val="0"/>
              <c:showSerName val="0"/>
              <c:showPercent val="0"/>
              <c:showBubbleSize val="0"/>
              <c:extLst xmlns:c16r2="http://schemas.microsoft.com/office/drawing/2015/06/chart">
                <c:ext xmlns:c16="http://schemas.microsoft.com/office/drawing/2014/chart" uri="{C3380CC4-5D6E-409C-BE32-E72D297353CC}">
                  <c16:uniqueId val="{00000007-EB78-4CBB-9EF3-B7086443029E}"/>
                </c:ext>
                <c:ext xmlns:c15="http://schemas.microsoft.com/office/drawing/2012/chart" uri="{CE6537A1-D6FC-4f65-9D91-7224C49458BB}"/>
              </c:extLst>
            </c:dLbl>
            <c:spPr>
              <a:noFill/>
              <a:ln>
                <a:noFill/>
              </a:ln>
              <a:effectLst/>
            </c:sp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0"/>
              </c:ext>
            </c:extLst>
          </c:dLbls>
          <c:cat>
            <c:strRef>
              <c:f>Sheet1!$A$3:$A$9</c:f>
              <c:strCache>
                <c:ptCount val="7"/>
                <c:pt idx="0">
                  <c:v>画質</c:v>
                </c:pt>
                <c:pt idx="1">
                  <c:v>その他</c:v>
                </c:pt>
                <c:pt idx="2">
                  <c:v>動画を視聴できる期間</c:v>
                </c:pt>
                <c:pt idx="3">
                  <c:v>特に不満はない</c:v>
                </c:pt>
                <c:pt idx="4">
                  <c:v>動画の読み込み速度</c:v>
                </c:pt>
                <c:pt idx="5">
                  <c:v>料金</c:v>
                </c:pt>
                <c:pt idx="6">
                  <c:v>作品数</c:v>
                </c:pt>
              </c:strCache>
            </c:strRef>
          </c:cat>
          <c:val>
            <c:numRef>
              <c:f>Sheet1!$B$3:$B$9</c:f>
              <c:numCache>
                <c:formatCode>0.0%</c:formatCode>
                <c:ptCount val="7"/>
                <c:pt idx="0">
                  <c:v>8.9999999999999993E-3</c:v>
                </c:pt>
                <c:pt idx="1">
                  <c:v>3.5999999999999997E-2</c:v>
                </c:pt>
                <c:pt idx="2">
                  <c:v>6.3E-2</c:v>
                </c:pt>
                <c:pt idx="3">
                  <c:v>9.8000000000000004E-2</c:v>
                </c:pt>
                <c:pt idx="4">
                  <c:v>0.107</c:v>
                </c:pt>
                <c:pt idx="5">
                  <c:v>0.32100000000000001</c:v>
                </c:pt>
                <c:pt idx="6">
                  <c:v>0.33900000000000002</c:v>
                </c:pt>
              </c:numCache>
            </c:numRef>
          </c:val>
          <c:extLst xmlns:c16r2="http://schemas.microsoft.com/office/drawing/2015/06/chart">
            <c:ext xmlns:c16="http://schemas.microsoft.com/office/drawing/2014/chart" uri="{C3380CC4-5D6E-409C-BE32-E72D297353CC}">
              <c16:uniqueId val="{00000008-EB78-4CBB-9EF3-B7086443029E}"/>
            </c:ext>
          </c:extLst>
        </c:ser>
        <c:dLbls>
          <c:showLegendKey val="0"/>
          <c:showVal val="0"/>
          <c:showCatName val="0"/>
          <c:showSerName val="0"/>
          <c:showPercent val="0"/>
          <c:showBubbleSize val="0"/>
        </c:dLbls>
        <c:gapWidth val="150"/>
        <c:overlap val="100"/>
        <c:axId val="315118528"/>
        <c:axId val="315121664"/>
      </c:barChart>
      <c:catAx>
        <c:axId val="315118528"/>
        <c:scaling>
          <c:orientation val="minMax"/>
        </c:scaling>
        <c:delete val="0"/>
        <c:axPos val="l"/>
        <c:numFmt formatCode="General" sourceLinked="0"/>
        <c:majorTickMark val="out"/>
        <c:minorTickMark val="none"/>
        <c:tickLblPos val="nextTo"/>
        <c:txPr>
          <a:bodyPr/>
          <a:lstStyle/>
          <a:p>
            <a:pPr>
              <a:defRPr sz="1400">
                <a:latin typeface="HGP明朝B" panose="02020800000000000000" pitchFamily="18" charset="-128"/>
                <a:ea typeface="HGP明朝B" panose="02020800000000000000" pitchFamily="18" charset="-128"/>
              </a:defRPr>
            </a:pPr>
            <a:endParaRPr lang="ja-JP"/>
          </a:p>
        </c:txPr>
        <c:crossAx val="315121664"/>
        <c:crosses val="autoZero"/>
        <c:auto val="1"/>
        <c:lblAlgn val="ctr"/>
        <c:lblOffset val="100"/>
        <c:noMultiLvlLbl val="0"/>
      </c:catAx>
      <c:valAx>
        <c:axId val="315121664"/>
        <c:scaling>
          <c:orientation val="minMax"/>
          <c:max val="1"/>
          <c:min val="0"/>
        </c:scaling>
        <c:delete val="0"/>
        <c:axPos val="b"/>
        <c:majorGridlines/>
        <c:numFmt formatCode="0%" sourceLinked="0"/>
        <c:majorTickMark val="out"/>
        <c:minorTickMark val="none"/>
        <c:tickLblPos val="nextTo"/>
        <c:crossAx val="315118528"/>
        <c:crosses val="autoZero"/>
        <c:crossBetween val="between"/>
      </c:valAx>
    </c:plotArea>
    <c:plotVisOnly val="1"/>
    <c:dispBlanksAs val="gap"/>
    <c:showDLblsOverMax val="0"/>
  </c:chart>
  <c:txPr>
    <a:bodyPr/>
    <a:lstStyle/>
    <a:p>
      <a:pPr>
        <a:defRPr sz="1800"/>
      </a:pPr>
      <a:endParaRPr lang="ja-JP"/>
    </a:p>
  </c:txPr>
  <c:externalData r:id="rId1">
    <c:autoUpdate val="0"/>
  </c:externalData>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A8326536-3DE9-F640-BDD0-A965B1139F37}" type="datetimeFigureOut">
              <a:rPr kumimoji="1" lang="ja-JP" altLang="en-US" smtClean="0"/>
              <a:t>2016/12/14</a:t>
            </a:fld>
            <a:endParaRPr kumimoji="1" lang="ja-JP" altLang="en-US"/>
          </a:p>
        </p:txBody>
      </p:sp>
      <p:sp>
        <p:nvSpPr>
          <p:cNvPr id="4" name="フッター プレースホルダー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kumimoji="1" lang="ja-JP" altLang="en-US"/>
          </a:p>
        </p:txBody>
      </p:sp>
      <p:sp>
        <p:nvSpPr>
          <p:cNvPr id="5" name="スライド番号プレースホルダー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0FB284CD-E9D8-0548-A870-6E7C63F282CD}" type="slidenum">
              <a:rPr kumimoji="1" lang="ja-JP" altLang="en-US" smtClean="0"/>
              <a:t>‹#›</a:t>
            </a:fld>
            <a:endParaRPr kumimoji="1" lang="ja-JP" altLang="en-US"/>
          </a:p>
        </p:txBody>
      </p:sp>
    </p:spTree>
    <p:extLst>
      <p:ext uri="{BB962C8B-B14F-4D97-AF65-F5344CB8AC3E}">
        <p14:creationId xmlns:p14="http://schemas.microsoft.com/office/powerpoint/2010/main" val="1198053937"/>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92BA48E-368F-E947-A7D9-79C4FF4AA056}" type="datetimeFigureOut">
              <a:rPr kumimoji="1" lang="ja-JP" altLang="en-US" smtClean="0"/>
              <a:t>2016/12/14</a:t>
            </a:fld>
            <a:endParaRPr kumimoji="1" lang="ja-JP" altLang="en-US"/>
          </a:p>
        </p:txBody>
      </p:sp>
      <p:sp>
        <p:nvSpPr>
          <p:cNvPr id="4" name="スライド イメージ プレースホルダー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D6B6345-F0C8-2D42-A965-F16D32D6AE8C}" type="slidenum">
              <a:rPr kumimoji="1" lang="ja-JP" altLang="en-US" smtClean="0"/>
              <a:t>‹#›</a:t>
            </a:fld>
            <a:endParaRPr kumimoji="1" lang="ja-JP" altLang="en-US"/>
          </a:p>
        </p:txBody>
      </p:sp>
    </p:spTree>
    <p:extLst>
      <p:ext uri="{BB962C8B-B14F-4D97-AF65-F5344CB8AC3E}">
        <p14:creationId xmlns:p14="http://schemas.microsoft.com/office/powerpoint/2010/main" val="2046257984"/>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kumimoji="1" sz="1200" kern="1200">
        <a:solidFill>
          <a:schemeClr val="tx1"/>
        </a:solidFill>
        <a:latin typeface="+mn-lt"/>
        <a:ea typeface="+mn-ea"/>
        <a:cs typeface="+mn-cs"/>
      </a:defRPr>
    </a:lvl1pPr>
    <a:lvl2pPr marL="457200" algn="l" defTabSz="457200" rtl="0" eaLnBrk="1" latinLnBrk="0" hangingPunct="1">
      <a:defRPr kumimoji="1" sz="1200" kern="1200">
        <a:solidFill>
          <a:schemeClr val="tx1"/>
        </a:solidFill>
        <a:latin typeface="+mn-lt"/>
        <a:ea typeface="+mn-ea"/>
        <a:cs typeface="+mn-cs"/>
      </a:defRPr>
    </a:lvl2pPr>
    <a:lvl3pPr marL="914400" algn="l" defTabSz="457200" rtl="0" eaLnBrk="1" latinLnBrk="0" hangingPunct="1">
      <a:defRPr kumimoji="1" sz="1200" kern="1200">
        <a:solidFill>
          <a:schemeClr val="tx1"/>
        </a:solidFill>
        <a:latin typeface="+mn-lt"/>
        <a:ea typeface="+mn-ea"/>
        <a:cs typeface="+mn-cs"/>
      </a:defRPr>
    </a:lvl3pPr>
    <a:lvl4pPr marL="1371600" algn="l" defTabSz="457200" rtl="0" eaLnBrk="1" latinLnBrk="0" hangingPunct="1">
      <a:defRPr kumimoji="1" sz="1200" kern="1200">
        <a:solidFill>
          <a:schemeClr val="tx1"/>
        </a:solidFill>
        <a:latin typeface="+mn-lt"/>
        <a:ea typeface="+mn-ea"/>
        <a:cs typeface="+mn-cs"/>
      </a:defRPr>
    </a:lvl4pPr>
    <a:lvl5pPr marL="1828800" algn="l" defTabSz="457200" rtl="0" eaLnBrk="1" latinLnBrk="0" hangingPunct="1">
      <a:defRPr kumimoji="1" sz="1200" kern="1200">
        <a:solidFill>
          <a:schemeClr val="tx1"/>
        </a:solidFill>
        <a:latin typeface="+mn-lt"/>
        <a:ea typeface="+mn-ea"/>
        <a:cs typeface="+mn-cs"/>
      </a:defRPr>
    </a:lvl5pPr>
    <a:lvl6pPr marL="2286000" algn="l" defTabSz="457200" rtl="0" eaLnBrk="1" latinLnBrk="0" hangingPunct="1">
      <a:defRPr kumimoji="1" sz="1200" kern="1200">
        <a:solidFill>
          <a:schemeClr val="tx1"/>
        </a:solidFill>
        <a:latin typeface="+mn-lt"/>
        <a:ea typeface="+mn-ea"/>
        <a:cs typeface="+mn-cs"/>
      </a:defRPr>
    </a:lvl6pPr>
    <a:lvl7pPr marL="2743200" algn="l" defTabSz="457200" rtl="0" eaLnBrk="1" latinLnBrk="0" hangingPunct="1">
      <a:defRPr kumimoji="1" sz="1200" kern="1200">
        <a:solidFill>
          <a:schemeClr val="tx1"/>
        </a:solidFill>
        <a:latin typeface="+mn-lt"/>
        <a:ea typeface="+mn-ea"/>
        <a:cs typeface="+mn-cs"/>
      </a:defRPr>
    </a:lvl7pPr>
    <a:lvl8pPr marL="3200400" algn="l" defTabSz="457200" rtl="0" eaLnBrk="1" latinLnBrk="0" hangingPunct="1">
      <a:defRPr kumimoji="1" sz="1200" kern="1200">
        <a:solidFill>
          <a:schemeClr val="tx1"/>
        </a:solidFill>
        <a:latin typeface="+mn-lt"/>
        <a:ea typeface="+mn-ea"/>
        <a:cs typeface="+mn-cs"/>
      </a:defRPr>
    </a:lvl8pPr>
    <a:lvl9pPr marL="3657600" algn="l" defTabSz="4572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fld id="{AEC2F2BA-2D8F-B54E-905A-CF79028BEA5F}" type="slidenum">
              <a:rPr kumimoji="1" lang="ja-JP" altLang="en-US" smtClean="0"/>
              <a:t>1</a:t>
            </a:fld>
            <a:endParaRPr kumimoji="1" lang="ja-JP" altLang="en-US" dirty="0"/>
          </a:p>
        </p:txBody>
      </p:sp>
      <p:sp>
        <p:nvSpPr>
          <p:cNvPr id="4" name="スライド番号プレースホルダー 3"/>
          <p:cNvSpPr>
            <a:spLocks noGrp="1"/>
          </p:cNvSpPr>
          <p:nvPr>
            <p:ph type="sldNum" sz="quarter" idx="10"/>
          </p:nvPr>
        </p:nvSpPr>
        <p:spPr/>
        <p:txBody>
          <a:bodyPr/>
          <a:lstStyle/>
          <a:p>
            <a:fld id="{9D6B6345-F0C8-2D42-A965-F16D32D6AE8C}" type="slidenum">
              <a:rPr kumimoji="1" lang="ja-JP" altLang="en-US" smtClean="0"/>
              <a:t>1</a:t>
            </a:fld>
            <a:endParaRPr kumimoji="1" lang="ja-JP" altLang="en-US"/>
          </a:p>
        </p:txBody>
      </p:sp>
    </p:spTree>
    <p:extLst>
      <p:ext uri="{BB962C8B-B14F-4D97-AF65-F5344CB8AC3E}">
        <p14:creationId xmlns:p14="http://schemas.microsoft.com/office/powerpoint/2010/main" val="174986140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9D6B6345-F0C8-2D42-A965-F16D32D6AE8C}" type="slidenum">
              <a:rPr kumimoji="1" lang="ja-JP" altLang="en-US" smtClean="0"/>
              <a:t>11</a:t>
            </a:fld>
            <a:endParaRPr kumimoji="1" lang="ja-JP" altLang="en-US"/>
          </a:p>
        </p:txBody>
      </p:sp>
    </p:spTree>
    <p:extLst>
      <p:ext uri="{BB962C8B-B14F-4D97-AF65-F5344CB8AC3E}">
        <p14:creationId xmlns:p14="http://schemas.microsoft.com/office/powerpoint/2010/main" val="263652592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9D6B6345-F0C8-2D42-A965-F16D32D6AE8C}" type="slidenum">
              <a:rPr kumimoji="1" lang="ja-JP" altLang="en-US" smtClean="0"/>
              <a:t>12</a:t>
            </a:fld>
            <a:endParaRPr kumimoji="1" lang="ja-JP" altLang="en-US"/>
          </a:p>
        </p:txBody>
      </p:sp>
    </p:spTree>
    <p:extLst>
      <p:ext uri="{BB962C8B-B14F-4D97-AF65-F5344CB8AC3E}">
        <p14:creationId xmlns:p14="http://schemas.microsoft.com/office/powerpoint/2010/main" val="186319986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9D6B6345-F0C8-2D42-A965-F16D32D6AE8C}" type="slidenum">
              <a:rPr kumimoji="1" lang="ja-JP" altLang="en-US" smtClean="0"/>
              <a:t>13</a:t>
            </a:fld>
            <a:endParaRPr kumimoji="1" lang="ja-JP" altLang="en-US"/>
          </a:p>
        </p:txBody>
      </p:sp>
    </p:spTree>
    <p:extLst>
      <p:ext uri="{BB962C8B-B14F-4D97-AF65-F5344CB8AC3E}">
        <p14:creationId xmlns:p14="http://schemas.microsoft.com/office/powerpoint/2010/main" val="123353290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9D6B6345-F0C8-2D42-A965-F16D32D6AE8C}" type="slidenum">
              <a:rPr kumimoji="1" lang="ja-JP" altLang="en-US" smtClean="0"/>
              <a:t>14</a:t>
            </a:fld>
            <a:endParaRPr kumimoji="1" lang="ja-JP" altLang="en-US"/>
          </a:p>
        </p:txBody>
      </p:sp>
    </p:spTree>
    <p:extLst>
      <p:ext uri="{BB962C8B-B14F-4D97-AF65-F5344CB8AC3E}">
        <p14:creationId xmlns:p14="http://schemas.microsoft.com/office/powerpoint/2010/main" val="51290417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9D6B6345-F0C8-2D42-A965-F16D32D6AE8C}" type="slidenum">
              <a:rPr kumimoji="1" lang="ja-JP" altLang="en-US" smtClean="0"/>
              <a:t>15</a:t>
            </a:fld>
            <a:endParaRPr kumimoji="1" lang="ja-JP" altLang="en-US"/>
          </a:p>
        </p:txBody>
      </p:sp>
    </p:spTree>
    <p:extLst>
      <p:ext uri="{BB962C8B-B14F-4D97-AF65-F5344CB8AC3E}">
        <p14:creationId xmlns:p14="http://schemas.microsoft.com/office/powerpoint/2010/main" val="298425716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9D6B6345-F0C8-2D42-A965-F16D32D6AE8C}" type="slidenum">
              <a:rPr kumimoji="1" lang="ja-JP" altLang="en-US" smtClean="0"/>
              <a:t>16</a:t>
            </a:fld>
            <a:endParaRPr kumimoji="1" lang="ja-JP" altLang="en-US"/>
          </a:p>
        </p:txBody>
      </p:sp>
    </p:spTree>
    <p:extLst>
      <p:ext uri="{BB962C8B-B14F-4D97-AF65-F5344CB8AC3E}">
        <p14:creationId xmlns:p14="http://schemas.microsoft.com/office/powerpoint/2010/main" val="394077829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そこで私たちは、</a:t>
            </a:r>
            <a:r>
              <a:rPr kumimoji="1" lang="en-US" altLang="ja-JP" dirty="0" smtClean="0"/>
              <a:t>SVOD</a:t>
            </a:r>
            <a:r>
              <a:rPr kumimoji="1" lang="ja-JP" altLang="en-US" dirty="0" smtClean="0"/>
              <a:t>において、作品選択時、さらにその中でもレコメンデーションが消費者の利用満足度に直結すると考え、本研究の範囲を</a:t>
            </a:r>
            <a:r>
              <a:rPr kumimoji="1" lang="en-US" altLang="ja-JP" dirty="0" err="1" smtClean="0"/>
              <a:t>svod</a:t>
            </a:r>
            <a:r>
              <a:rPr kumimoji="1" lang="ja-JP" altLang="en-US" dirty="0" smtClean="0"/>
              <a:t>におけるレコメンデーションとします。</a:t>
            </a:r>
            <a:endParaRPr kumimoji="1" lang="en-US" altLang="ja-JP" dirty="0" smtClean="0"/>
          </a:p>
        </p:txBody>
      </p:sp>
      <p:sp>
        <p:nvSpPr>
          <p:cNvPr id="4" name="スライド番号プレースホルダー 3"/>
          <p:cNvSpPr>
            <a:spLocks noGrp="1"/>
          </p:cNvSpPr>
          <p:nvPr>
            <p:ph type="sldNum" sz="quarter" idx="10"/>
          </p:nvPr>
        </p:nvSpPr>
        <p:spPr/>
        <p:txBody>
          <a:bodyPr/>
          <a:lstStyle/>
          <a:p>
            <a:fld id="{9D6B6345-F0C8-2D42-A965-F16D32D6AE8C}" type="slidenum">
              <a:rPr kumimoji="1" lang="ja-JP" altLang="en-US" smtClean="0"/>
              <a:t>17</a:t>
            </a:fld>
            <a:endParaRPr kumimoji="1" lang="ja-JP" altLang="en-US"/>
          </a:p>
        </p:txBody>
      </p:sp>
    </p:spTree>
    <p:extLst>
      <p:ext uri="{BB962C8B-B14F-4D97-AF65-F5344CB8AC3E}">
        <p14:creationId xmlns:p14="http://schemas.microsoft.com/office/powerpoint/2010/main" val="94164863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9D6B6345-F0C8-2D42-A965-F16D32D6AE8C}" type="slidenum">
              <a:rPr kumimoji="1" lang="ja-JP" altLang="en-US" smtClean="0"/>
              <a:t>18</a:t>
            </a:fld>
            <a:endParaRPr kumimoji="1" lang="ja-JP" altLang="en-US"/>
          </a:p>
        </p:txBody>
      </p:sp>
    </p:spTree>
    <p:extLst>
      <p:ext uri="{BB962C8B-B14F-4D97-AF65-F5344CB8AC3E}">
        <p14:creationId xmlns:p14="http://schemas.microsoft.com/office/powerpoint/2010/main" val="373023443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精度を考えると、従来の推薦方式はとてもいい。</a:t>
            </a:r>
            <a:endParaRPr kumimoji="1" lang="en-US" altLang="ja-JP" dirty="0" smtClean="0"/>
          </a:p>
          <a:p>
            <a:r>
              <a:rPr kumimoji="1" lang="ja-JP" altLang="en-US" dirty="0" smtClean="0"/>
              <a:t>しかし、消費者にとっては、推薦に満足しない結果になってしまう。</a:t>
            </a:r>
            <a:endParaRPr kumimoji="1" lang="ja-JP" altLang="en-US" dirty="0"/>
          </a:p>
        </p:txBody>
      </p:sp>
      <p:sp>
        <p:nvSpPr>
          <p:cNvPr id="4" name="スライド番号プレースホルダー 3"/>
          <p:cNvSpPr>
            <a:spLocks noGrp="1"/>
          </p:cNvSpPr>
          <p:nvPr>
            <p:ph type="sldNum" sz="quarter" idx="10"/>
          </p:nvPr>
        </p:nvSpPr>
        <p:spPr/>
        <p:txBody>
          <a:bodyPr/>
          <a:lstStyle/>
          <a:p>
            <a:fld id="{9D6B6345-F0C8-2D42-A965-F16D32D6AE8C}" type="slidenum">
              <a:rPr kumimoji="1" lang="ja-JP" altLang="en-US" smtClean="0"/>
              <a:t>21</a:t>
            </a:fld>
            <a:endParaRPr kumimoji="1" lang="ja-JP" altLang="en-US"/>
          </a:p>
        </p:txBody>
      </p:sp>
    </p:spTree>
    <p:extLst>
      <p:ext uri="{BB962C8B-B14F-4D97-AF65-F5344CB8AC3E}">
        <p14:creationId xmlns:p14="http://schemas.microsoft.com/office/powerpoint/2010/main" val="175812769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9D6B6345-F0C8-2D42-A965-F16D32D6AE8C}" type="slidenum">
              <a:rPr kumimoji="1" lang="ja-JP" altLang="en-US" smtClean="0"/>
              <a:t>23</a:t>
            </a:fld>
            <a:endParaRPr kumimoji="1" lang="ja-JP" altLang="en-US"/>
          </a:p>
        </p:txBody>
      </p:sp>
    </p:spTree>
    <p:extLst>
      <p:ext uri="{BB962C8B-B14F-4D97-AF65-F5344CB8AC3E}">
        <p14:creationId xmlns:p14="http://schemas.microsoft.com/office/powerpoint/2010/main" val="426597591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x-none" altLang="x-none" dirty="0"/>
          </a:p>
        </p:txBody>
      </p:sp>
      <p:sp>
        <p:nvSpPr>
          <p:cNvPr id="4" name="スライド番号プレースホルダー 3"/>
          <p:cNvSpPr>
            <a:spLocks noGrp="1"/>
          </p:cNvSpPr>
          <p:nvPr>
            <p:ph type="sldNum" sz="quarter" idx="10"/>
          </p:nvPr>
        </p:nvSpPr>
        <p:spPr/>
        <p:txBody>
          <a:bodyPr/>
          <a:lstStyle/>
          <a:p>
            <a:fld id="{9D6B6345-F0C8-2D42-A965-F16D32D6AE8C}" type="slidenum">
              <a:rPr kumimoji="1" lang="ja-JP" altLang="en-US" smtClean="0"/>
              <a:t>3</a:t>
            </a:fld>
            <a:endParaRPr kumimoji="1" lang="ja-JP" altLang="en-US"/>
          </a:p>
        </p:txBody>
      </p:sp>
    </p:spTree>
    <p:extLst>
      <p:ext uri="{BB962C8B-B14F-4D97-AF65-F5344CB8AC3E}">
        <p14:creationId xmlns:p14="http://schemas.microsoft.com/office/powerpoint/2010/main" val="153948385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9D6B6345-F0C8-2D42-A965-F16D32D6AE8C}" type="slidenum">
              <a:rPr kumimoji="1" lang="ja-JP" altLang="en-US" smtClean="0"/>
              <a:t>24</a:t>
            </a:fld>
            <a:endParaRPr kumimoji="1" lang="ja-JP" altLang="en-US"/>
          </a:p>
        </p:txBody>
      </p:sp>
    </p:spTree>
    <p:extLst>
      <p:ext uri="{BB962C8B-B14F-4D97-AF65-F5344CB8AC3E}">
        <p14:creationId xmlns:p14="http://schemas.microsoft.com/office/powerpoint/2010/main" val="254915422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9D6B6345-F0C8-2D42-A965-F16D32D6AE8C}" type="slidenum">
              <a:rPr kumimoji="1" lang="ja-JP" altLang="en-US" smtClean="0"/>
              <a:t>25</a:t>
            </a:fld>
            <a:endParaRPr kumimoji="1" lang="ja-JP" altLang="en-US"/>
          </a:p>
        </p:txBody>
      </p:sp>
    </p:spTree>
    <p:extLst>
      <p:ext uri="{BB962C8B-B14F-4D97-AF65-F5344CB8AC3E}">
        <p14:creationId xmlns:p14="http://schemas.microsoft.com/office/powerpoint/2010/main" val="73233020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9D6B6345-F0C8-2D42-A965-F16D32D6AE8C}" type="slidenum">
              <a:rPr kumimoji="1" lang="ja-JP" altLang="en-US" smtClean="0"/>
              <a:t>26</a:t>
            </a:fld>
            <a:endParaRPr kumimoji="1" lang="ja-JP" altLang="en-US"/>
          </a:p>
        </p:txBody>
      </p:sp>
    </p:spTree>
    <p:extLst>
      <p:ext uri="{BB962C8B-B14F-4D97-AF65-F5344CB8AC3E}">
        <p14:creationId xmlns:p14="http://schemas.microsoft.com/office/powerpoint/2010/main" val="174099615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9D6B6345-F0C8-2D42-A965-F16D32D6AE8C}" type="slidenum">
              <a:rPr kumimoji="1" lang="ja-JP" altLang="en-US" smtClean="0"/>
              <a:t>28</a:t>
            </a:fld>
            <a:endParaRPr kumimoji="1" lang="ja-JP" altLang="en-US"/>
          </a:p>
        </p:txBody>
      </p:sp>
    </p:spTree>
    <p:extLst>
      <p:ext uri="{BB962C8B-B14F-4D97-AF65-F5344CB8AC3E}">
        <p14:creationId xmlns:p14="http://schemas.microsoft.com/office/powerpoint/2010/main" val="79478033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9D6B6345-F0C8-2D42-A965-F16D32D6AE8C}" type="slidenum">
              <a:rPr kumimoji="1" lang="ja-JP" altLang="en-US" smtClean="0"/>
              <a:t>29</a:t>
            </a:fld>
            <a:endParaRPr kumimoji="1" lang="ja-JP" altLang="en-US"/>
          </a:p>
        </p:txBody>
      </p:sp>
    </p:spTree>
    <p:extLst>
      <p:ext uri="{BB962C8B-B14F-4D97-AF65-F5344CB8AC3E}">
        <p14:creationId xmlns:p14="http://schemas.microsoft.com/office/powerpoint/2010/main" val="55439290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9D6B6345-F0C8-2D42-A965-F16D32D6AE8C}" type="slidenum">
              <a:rPr kumimoji="1" lang="ja-JP" altLang="en-US" smtClean="0"/>
              <a:t>30</a:t>
            </a:fld>
            <a:endParaRPr kumimoji="1" lang="ja-JP" altLang="en-US"/>
          </a:p>
        </p:txBody>
      </p:sp>
    </p:spTree>
    <p:extLst>
      <p:ext uri="{BB962C8B-B14F-4D97-AF65-F5344CB8AC3E}">
        <p14:creationId xmlns:p14="http://schemas.microsoft.com/office/powerpoint/2010/main" val="213892293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9D6B6345-F0C8-2D42-A965-F16D32D6AE8C}" type="slidenum">
              <a:rPr kumimoji="1" lang="ja-JP" altLang="en-US" smtClean="0"/>
              <a:t>31</a:t>
            </a:fld>
            <a:endParaRPr kumimoji="1" lang="ja-JP" altLang="en-US"/>
          </a:p>
        </p:txBody>
      </p:sp>
    </p:spTree>
    <p:extLst>
      <p:ext uri="{BB962C8B-B14F-4D97-AF65-F5344CB8AC3E}">
        <p14:creationId xmlns:p14="http://schemas.microsoft.com/office/powerpoint/2010/main" val="752439449"/>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x-none" altLang="x-none" dirty="0">
              <a:latin typeface="ＭＳ Ｐゴシック"/>
            </a:endParaRPr>
          </a:p>
        </p:txBody>
      </p:sp>
      <p:sp>
        <p:nvSpPr>
          <p:cNvPr id="4" name="スライド番号プレースホルダー 3"/>
          <p:cNvSpPr>
            <a:spLocks noGrp="1"/>
          </p:cNvSpPr>
          <p:nvPr>
            <p:ph type="sldNum" sz="quarter" idx="10"/>
          </p:nvPr>
        </p:nvSpPr>
        <p:spPr/>
        <p:txBody>
          <a:bodyPr/>
          <a:lstStyle/>
          <a:p>
            <a:fld id="{9D6B6345-F0C8-2D42-A965-F16D32D6AE8C}" type="slidenum">
              <a:rPr kumimoji="1" lang="ja-JP" altLang="en-US" smtClean="0"/>
              <a:t>32</a:t>
            </a:fld>
            <a:endParaRPr kumimoji="1" lang="ja-JP" altLang="en-US"/>
          </a:p>
        </p:txBody>
      </p:sp>
    </p:spTree>
    <p:extLst>
      <p:ext uri="{BB962C8B-B14F-4D97-AF65-F5344CB8AC3E}">
        <p14:creationId xmlns:p14="http://schemas.microsoft.com/office/powerpoint/2010/main" val="3012571253"/>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9D6B6345-F0C8-2D42-A965-F16D32D6AE8C}" type="slidenum">
              <a:rPr kumimoji="1" lang="ja-JP" altLang="en-US" smtClean="0"/>
              <a:t>33</a:t>
            </a:fld>
            <a:endParaRPr kumimoji="1" lang="ja-JP" altLang="en-US"/>
          </a:p>
        </p:txBody>
      </p:sp>
    </p:spTree>
    <p:extLst>
      <p:ext uri="{BB962C8B-B14F-4D97-AF65-F5344CB8AC3E}">
        <p14:creationId xmlns:p14="http://schemas.microsoft.com/office/powerpoint/2010/main" val="2763265867"/>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9D6B6345-F0C8-2D42-A965-F16D32D6AE8C}" type="slidenum">
              <a:rPr kumimoji="1" lang="ja-JP" altLang="en-US" smtClean="0"/>
              <a:t>34</a:t>
            </a:fld>
            <a:endParaRPr kumimoji="1" lang="ja-JP" altLang="en-US"/>
          </a:p>
        </p:txBody>
      </p:sp>
    </p:spTree>
    <p:extLst>
      <p:ext uri="{BB962C8B-B14F-4D97-AF65-F5344CB8AC3E}">
        <p14:creationId xmlns:p14="http://schemas.microsoft.com/office/powerpoint/2010/main" val="333541322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出所書く</a:t>
            </a:r>
            <a:endParaRPr kumimoji="1" lang="en-US" altLang="ja-JP" dirty="0" smtClean="0"/>
          </a:p>
          <a:p>
            <a:endParaRPr kumimoji="1" lang="en-US" altLang="ja-JP" dirty="0" smtClean="0"/>
          </a:p>
        </p:txBody>
      </p:sp>
      <p:sp>
        <p:nvSpPr>
          <p:cNvPr id="4" name="スライド番号プレースホルダー 3"/>
          <p:cNvSpPr>
            <a:spLocks noGrp="1"/>
          </p:cNvSpPr>
          <p:nvPr>
            <p:ph type="sldNum" sz="quarter" idx="10"/>
          </p:nvPr>
        </p:nvSpPr>
        <p:spPr/>
        <p:txBody>
          <a:bodyPr/>
          <a:lstStyle/>
          <a:p>
            <a:fld id="{9D6B6345-F0C8-2D42-A965-F16D32D6AE8C}" type="slidenum">
              <a:rPr kumimoji="1" lang="ja-JP" altLang="en-US" smtClean="0"/>
              <a:t>4</a:t>
            </a:fld>
            <a:endParaRPr kumimoji="1" lang="ja-JP" altLang="en-US"/>
          </a:p>
        </p:txBody>
      </p:sp>
    </p:spTree>
    <p:extLst>
      <p:ext uri="{BB962C8B-B14F-4D97-AF65-F5344CB8AC3E}">
        <p14:creationId xmlns:p14="http://schemas.microsoft.com/office/powerpoint/2010/main" val="3840858146"/>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9D6B6345-F0C8-2D42-A965-F16D32D6AE8C}" type="slidenum">
              <a:rPr kumimoji="1" lang="ja-JP" altLang="en-US" smtClean="0"/>
              <a:t>35</a:t>
            </a:fld>
            <a:endParaRPr kumimoji="1" lang="ja-JP" altLang="en-US"/>
          </a:p>
        </p:txBody>
      </p:sp>
    </p:spTree>
    <p:extLst>
      <p:ext uri="{BB962C8B-B14F-4D97-AF65-F5344CB8AC3E}">
        <p14:creationId xmlns:p14="http://schemas.microsoft.com/office/powerpoint/2010/main" val="3288670937"/>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9D6B6345-F0C8-2D42-A965-F16D32D6AE8C}" type="slidenum">
              <a:rPr kumimoji="1" lang="ja-JP" altLang="en-US" smtClean="0"/>
              <a:t>36</a:t>
            </a:fld>
            <a:endParaRPr kumimoji="1" lang="ja-JP" altLang="en-US"/>
          </a:p>
        </p:txBody>
      </p:sp>
    </p:spTree>
    <p:extLst>
      <p:ext uri="{BB962C8B-B14F-4D97-AF65-F5344CB8AC3E}">
        <p14:creationId xmlns:p14="http://schemas.microsoft.com/office/powerpoint/2010/main" val="335910462"/>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9D6B6345-F0C8-2D42-A965-F16D32D6AE8C}" type="slidenum">
              <a:rPr kumimoji="1" lang="ja-JP" altLang="en-US" smtClean="0"/>
              <a:t>37</a:t>
            </a:fld>
            <a:endParaRPr kumimoji="1" lang="ja-JP" altLang="en-US"/>
          </a:p>
        </p:txBody>
      </p:sp>
    </p:spTree>
    <p:extLst>
      <p:ext uri="{BB962C8B-B14F-4D97-AF65-F5344CB8AC3E}">
        <p14:creationId xmlns:p14="http://schemas.microsoft.com/office/powerpoint/2010/main" val="2611619574"/>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9D6B6345-F0C8-2D42-A965-F16D32D6AE8C}" type="slidenum">
              <a:rPr kumimoji="1" lang="ja-JP" altLang="en-US" smtClean="0"/>
              <a:t>38</a:t>
            </a:fld>
            <a:endParaRPr kumimoji="1" lang="ja-JP" altLang="en-US"/>
          </a:p>
        </p:txBody>
      </p:sp>
    </p:spTree>
    <p:extLst>
      <p:ext uri="{BB962C8B-B14F-4D97-AF65-F5344CB8AC3E}">
        <p14:creationId xmlns:p14="http://schemas.microsoft.com/office/powerpoint/2010/main" val="1294360720"/>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9D6B6345-F0C8-2D42-A965-F16D32D6AE8C}" type="slidenum">
              <a:rPr kumimoji="1" lang="ja-JP" altLang="en-US" smtClean="0"/>
              <a:t>39</a:t>
            </a:fld>
            <a:endParaRPr kumimoji="1" lang="ja-JP" altLang="en-US"/>
          </a:p>
        </p:txBody>
      </p:sp>
    </p:spTree>
    <p:extLst>
      <p:ext uri="{BB962C8B-B14F-4D97-AF65-F5344CB8AC3E}">
        <p14:creationId xmlns:p14="http://schemas.microsoft.com/office/powerpoint/2010/main" val="3828848022"/>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9D6B6345-F0C8-2D42-A965-F16D32D6AE8C}" type="slidenum">
              <a:rPr kumimoji="1" lang="ja-JP" altLang="en-US" smtClean="0"/>
              <a:t>40</a:t>
            </a:fld>
            <a:endParaRPr kumimoji="1" lang="ja-JP" altLang="en-US"/>
          </a:p>
        </p:txBody>
      </p:sp>
    </p:spTree>
    <p:extLst>
      <p:ext uri="{BB962C8B-B14F-4D97-AF65-F5344CB8AC3E}">
        <p14:creationId xmlns:p14="http://schemas.microsoft.com/office/powerpoint/2010/main" val="3060531618"/>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9D6B6345-F0C8-2D42-A965-F16D32D6AE8C}" type="slidenum">
              <a:rPr kumimoji="1" lang="ja-JP" altLang="en-US" smtClean="0"/>
              <a:t>42</a:t>
            </a:fld>
            <a:endParaRPr kumimoji="1" lang="ja-JP" altLang="en-US"/>
          </a:p>
        </p:txBody>
      </p:sp>
    </p:spTree>
    <p:extLst>
      <p:ext uri="{BB962C8B-B14F-4D97-AF65-F5344CB8AC3E}">
        <p14:creationId xmlns:p14="http://schemas.microsoft.com/office/powerpoint/2010/main" val="1925035394"/>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9D6B6345-F0C8-2D42-A965-F16D32D6AE8C}" type="slidenum">
              <a:rPr kumimoji="1" lang="ja-JP" altLang="en-US" smtClean="0"/>
              <a:t>43</a:t>
            </a:fld>
            <a:endParaRPr kumimoji="1" lang="ja-JP" altLang="en-US"/>
          </a:p>
        </p:txBody>
      </p:sp>
    </p:spTree>
    <p:extLst>
      <p:ext uri="{BB962C8B-B14F-4D97-AF65-F5344CB8AC3E}">
        <p14:creationId xmlns:p14="http://schemas.microsoft.com/office/powerpoint/2010/main" val="421644333"/>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9D6B6345-F0C8-2D42-A965-F16D32D6AE8C}" type="slidenum">
              <a:rPr kumimoji="1" lang="ja-JP" altLang="en-US" smtClean="0"/>
              <a:t>44</a:t>
            </a:fld>
            <a:endParaRPr kumimoji="1" lang="ja-JP" altLang="en-US"/>
          </a:p>
        </p:txBody>
      </p:sp>
    </p:spTree>
    <p:extLst>
      <p:ext uri="{BB962C8B-B14F-4D97-AF65-F5344CB8AC3E}">
        <p14:creationId xmlns:p14="http://schemas.microsoft.com/office/powerpoint/2010/main" val="120979266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9D6B6345-F0C8-2D42-A965-F16D32D6AE8C}" type="slidenum">
              <a:rPr kumimoji="1" lang="ja-JP" altLang="en-US" smtClean="0"/>
              <a:t>5</a:t>
            </a:fld>
            <a:endParaRPr kumimoji="1" lang="ja-JP" altLang="en-US"/>
          </a:p>
        </p:txBody>
      </p:sp>
    </p:spTree>
    <p:extLst>
      <p:ext uri="{BB962C8B-B14F-4D97-AF65-F5344CB8AC3E}">
        <p14:creationId xmlns:p14="http://schemas.microsoft.com/office/powerpoint/2010/main" val="60539088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532AA02F-799E-4855-9D63-7A1020837A51}" type="slidenum">
              <a:rPr kumimoji="1" lang="ja-JP" altLang="en-US" smtClean="0"/>
              <a:t>6</a:t>
            </a:fld>
            <a:endParaRPr kumimoji="1" lang="ja-JP" altLang="en-US"/>
          </a:p>
        </p:txBody>
      </p:sp>
    </p:spTree>
    <p:extLst>
      <p:ext uri="{BB962C8B-B14F-4D97-AF65-F5344CB8AC3E}">
        <p14:creationId xmlns:p14="http://schemas.microsoft.com/office/powerpoint/2010/main" val="118836426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9D6B6345-F0C8-2D42-A965-F16D32D6AE8C}" type="slidenum">
              <a:rPr kumimoji="1" lang="ja-JP" altLang="en-US" smtClean="0"/>
              <a:t>7</a:t>
            </a:fld>
            <a:endParaRPr kumimoji="1" lang="ja-JP" altLang="en-US"/>
          </a:p>
        </p:txBody>
      </p:sp>
    </p:spTree>
    <p:extLst>
      <p:ext uri="{BB962C8B-B14F-4D97-AF65-F5344CB8AC3E}">
        <p14:creationId xmlns:p14="http://schemas.microsoft.com/office/powerpoint/2010/main" val="287806215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9D6B6345-F0C8-2D42-A965-F16D32D6AE8C}" type="slidenum">
              <a:rPr kumimoji="1" lang="ja-JP" altLang="en-US" smtClean="0"/>
              <a:t>8</a:t>
            </a:fld>
            <a:endParaRPr kumimoji="1" lang="ja-JP" altLang="en-US"/>
          </a:p>
        </p:txBody>
      </p:sp>
    </p:spTree>
    <p:extLst>
      <p:ext uri="{BB962C8B-B14F-4D97-AF65-F5344CB8AC3E}">
        <p14:creationId xmlns:p14="http://schemas.microsoft.com/office/powerpoint/2010/main" val="186729914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x-none" altLang="x-none" dirty="0">
              <a:latin typeface="ＭＳ Ｐゴシック"/>
            </a:endParaRPr>
          </a:p>
        </p:txBody>
      </p:sp>
      <p:sp>
        <p:nvSpPr>
          <p:cNvPr id="4" name="スライド番号プレースホルダー 3"/>
          <p:cNvSpPr>
            <a:spLocks noGrp="1"/>
          </p:cNvSpPr>
          <p:nvPr>
            <p:ph type="sldNum" sz="quarter" idx="10"/>
          </p:nvPr>
        </p:nvSpPr>
        <p:spPr/>
        <p:txBody>
          <a:bodyPr/>
          <a:lstStyle/>
          <a:p>
            <a:fld id="{9D6B6345-F0C8-2D42-A965-F16D32D6AE8C}" type="slidenum">
              <a:rPr kumimoji="1" lang="ja-JP" altLang="en-US" smtClean="0"/>
              <a:t>9</a:t>
            </a:fld>
            <a:endParaRPr kumimoji="1" lang="ja-JP" altLang="en-US"/>
          </a:p>
        </p:txBody>
      </p:sp>
    </p:spTree>
    <p:extLst>
      <p:ext uri="{BB962C8B-B14F-4D97-AF65-F5344CB8AC3E}">
        <p14:creationId xmlns:p14="http://schemas.microsoft.com/office/powerpoint/2010/main" val="177017061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9D6B6345-F0C8-2D42-A965-F16D32D6AE8C}" type="slidenum">
              <a:rPr kumimoji="1" lang="ja-JP" altLang="en-US" smtClean="0"/>
              <a:t>10</a:t>
            </a:fld>
            <a:endParaRPr kumimoji="1" lang="ja-JP" altLang="en-US"/>
          </a:p>
        </p:txBody>
      </p:sp>
    </p:spTree>
    <p:extLst>
      <p:ext uri="{BB962C8B-B14F-4D97-AF65-F5344CB8AC3E}">
        <p14:creationId xmlns:p14="http://schemas.microsoft.com/office/powerpoint/2010/main" val="151666756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kumimoji="1" lang="ja-JP" altLang="en-US"/>
              <a:t>マスター タイトルの書式設定</a:t>
            </a:r>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a:t>マスター サブタイトルの書式設定</a:t>
            </a:r>
          </a:p>
        </p:txBody>
      </p:sp>
      <p:sp>
        <p:nvSpPr>
          <p:cNvPr id="4" name="日付プレースホルダー 3"/>
          <p:cNvSpPr>
            <a:spLocks noGrp="1"/>
          </p:cNvSpPr>
          <p:nvPr>
            <p:ph type="dt" sz="half" idx="10"/>
          </p:nvPr>
        </p:nvSpPr>
        <p:spPr/>
        <p:txBody>
          <a:bodyPr/>
          <a:lstStyle/>
          <a:p>
            <a:fld id="{6FA872F9-C1A9-244C-A6EF-728269FF07C4}" type="datetime1">
              <a:rPr kumimoji="1" lang="ja-JP" altLang="en-US" smtClean="0"/>
              <a:t>2016/12/14</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3716F7F3-095C-FF4D-AF29-008D5C28A395}" type="slidenum">
              <a:rPr kumimoji="1" lang="ja-JP" altLang="en-US" smtClean="0"/>
              <a:t>‹#›</a:t>
            </a:fld>
            <a:endParaRPr kumimoji="1" lang="ja-JP" altLang="en-US"/>
          </a:p>
        </p:txBody>
      </p:sp>
    </p:spTree>
    <p:extLst>
      <p:ext uri="{BB962C8B-B14F-4D97-AF65-F5344CB8AC3E}">
        <p14:creationId xmlns:p14="http://schemas.microsoft.com/office/powerpoint/2010/main" val="286914326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1FF8D041-454E-FD41-8B56-D93E6A141A3F}" type="datetime1">
              <a:rPr kumimoji="1" lang="ja-JP" altLang="en-US" smtClean="0"/>
              <a:t>2016/12/14</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3716F7F3-095C-FF4D-AF29-008D5C28A395}" type="slidenum">
              <a:rPr kumimoji="1" lang="ja-JP" altLang="en-US" smtClean="0"/>
              <a:t>‹#›</a:t>
            </a:fld>
            <a:endParaRPr kumimoji="1" lang="ja-JP" altLang="en-US"/>
          </a:p>
        </p:txBody>
      </p:sp>
    </p:spTree>
    <p:extLst>
      <p:ext uri="{BB962C8B-B14F-4D97-AF65-F5344CB8AC3E}">
        <p14:creationId xmlns:p14="http://schemas.microsoft.com/office/powerpoint/2010/main" val="14963573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a:xfrm>
            <a:off x="457200" y="274638"/>
            <a:ext cx="6019800" cy="5851525"/>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A95F807D-A47F-874A-94DE-0B2F20D437DA}" type="datetime1">
              <a:rPr kumimoji="1" lang="ja-JP" altLang="en-US" smtClean="0"/>
              <a:t>2016/12/14</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3716F7F3-095C-FF4D-AF29-008D5C28A395}" type="slidenum">
              <a:rPr kumimoji="1" lang="ja-JP" altLang="en-US" smtClean="0"/>
              <a:t>‹#›</a:t>
            </a:fld>
            <a:endParaRPr kumimoji="1" lang="ja-JP" altLang="en-US"/>
          </a:p>
        </p:txBody>
      </p:sp>
    </p:spTree>
    <p:extLst>
      <p:ext uri="{BB962C8B-B14F-4D97-AF65-F5344CB8AC3E}">
        <p14:creationId xmlns:p14="http://schemas.microsoft.com/office/powerpoint/2010/main" val="350224002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1E326ADA-7F60-BA48-8B05-B4CDF61B4215}" type="datetime1">
              <a:rPr kumimoji="1" lang="ja-JP" altLang="en-US" smtClean="0"/>
              <a:t>2016/12/14</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3716F7F3-095C-FF4D-AF29-008D5C28A395}" type="slidenum">
              <a:rPr kumimoji="1" lang="ja-JP" altLang="en-US" smtClean="0"/>
              <a:t>‹#›</a:t>
            </a:fld>
            <a:endParaRPr kumimoji="1" lang="ja-JP" altLang="en-US"/>
          </a:p>
        </p:txBody>
      </p:sp>
    </p:spTree>
    <p:extLst>
      <p:ext uri="{BB962C8B-B14F-4D97-AF65-F5344CB8AC3E}">
        <p14:creationId xmlns:p14="http://schemas.microsoft.com/office/powerpoint/2010/main" val="78334352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kumimoji="1" lang="ja-JP" altLang="en-US"/>
              <a:t>マスター タイトルの書式設定</a:t>
            </a:r>
          </a:p>
        </p:txBody>
      </p:sp>
      <p:sp>
        <p:nvSpPr>
          <p:cNvPr id="3" name="テキスト プレースホルダー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a:t>マスター テキストの書式設定</a:t>
            </a:r>
          </a:p>
        </p:txBody>
      </p:sp>
      <p:sp>
        <p:nvSpPr>
          <p:cNvPr id="4" name="日付プレースホルダー 3"/>
          <p:cNvSpPr>
            <a:spLocks noGrp="1"/>
          </p:cNvSpPr>
          <p:nvPr>
            <p:ph type="dt" sz="half" idx="10"/>
          </p:nvPr>
        </p:nvSpPr>
        <p:spPr/>
        <p:txBody>
          <a:bodyPr/>
          <a:lstStyle/>
          <a:p>
            <a:fld id="{2FDE5197-E78B-9A4F-9C42-C0FC70F8E5ED}" type="datetime1">
              <a:rPr kumimoji="1" lang="ja-JP" altLang="en-US" smtClean="0"/>
              <a:t>2016/12/14</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3716F7F3-095C-FF4D-AF29-008D5C28A395}" type="slidenum">
              <a:rPr kumimoji="1" lang="ja-JP" altLang="en-US" smtClean="0"/>
              <a:t>‹#›</a:t>
            </a:fld>
            <a:endParaRPr kumimoji="1" lang="ja-JP" altLang="en-US"/>
          </a:p>
        </p:txBody>
      </p:sp>
    </p:spTree>
    <p:extLst>
      <p:ext uri="{BB962C8B-B14F-4D97-AF65-F5344CB8AC3E}">
        <p14:creationId xmlns:p14="http://schemas.microsoft.com/office/powerpoint/2010/main" val="273327148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p:cNvSpPr>
            <a:spLocks noGrp="1"/>
          </p:cNvSpPr>
          <p:nvPr>
            <p:ph type="dt" sz="half" idx="10"/>
          </p:nvPr>
        </p:nvSpPr>
        <p:spPr/>
        <p:txBody>
          <a:bodyPr/>
          <a:lstStyle/>
          <a:p>
            <a:fld id="{6E1AC8EF-35B3-9E4B-A4B1-FD833EE261F1}" type="datetime1">
              <a:rPr kumimoji="1" lang="ja-JP" altLang="en-US" smtClean="0"/>
              <a:t>2016/12/14</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3716F7F3-095C-FF4D-AF29-008D5C28A395}" type="slidenum">
              <a:rPr kumimoji="1" lang="ja-JP" altLang="en-US" smtClean="0"/>
              <a:t>‹#›</a:t>
            </a:fld>
            <a:endParaRPr kumimoji="1" lang="ja-JP" altLang="en-US"/>
          </a:p>
        </p:txBody>
      </p:sp>
    </p:spTree>
    <p:extLst>
      <p:ext uri="{BB962C8B-B14F-4D97-AF65-F5344CB8AC3E}">
        <p14:creationId xmlns:p14="http://schemas.microsoft.com/office/powerpoint/2010/main" val="28959685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a:t>マスター タイトルの書式設定</a:t>
            </a:r>
          </a:p>
        </p:txBody>
      </p:sp>
      <p:sp>
        <p:nvSpPr>
          <p:cNvPr id="3" name="テキスト プレースホルダー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p:cNvSpPr>
            <a:spLocks noGrp="1"/>
          </p:cNvSpPr>
          <p:nvPr>
            <p:ph type="dt" sz="half" idx="10"/>
          </p:nvPr>
        </p:nvSpPr>
        <p:spPr/>
        <p:txBody>
          <a:bodyPr/>
          <a:lstStyle/>
          <a:p>
            <a:fld id="{4FB0ABB0-6331-5449-93A6-D62A94CF6BC1}" type="datetime1">
              <a:rPr kumimoji="1" lang="ja-JP" altLang="en-US" smtClean="0"/>
              <a:t>2016/12/14</a:t>
            </a:fld>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3716F7F3-095C-FF4D-AF29-008D5C28A395}" type="slidenum">
              <a:rPr kumimoji="1" lang="ja-JP" altLang="en-US" smtClean="0"/>
              <a:t>‹#›</a:t>
            </a:fld>
            <a:endParaRPr kumimoji="1" lang="ja-JP" altLang="en-US"/>
          </a:p>
        </p:txBody>
      </p:sp>
    </p:spTree>
    <p:extLst>
      <p:ext uri="{BB962C8B-B14F-4D97-AF65-F5344CB8AC3E}">
        <p14:creationId xmlns:p14="http://schemas.microsoft.com/office/powerpoint/2010/main" val="88561052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日付プレースホルダー 2"/>
          <p:cNvSpPr>
            <a:spLocks noGrp="1"/>
          </p:cNvSpPr>
          <p:nvPr>
            <p:ph type="dt" sz="half" idx="10"/>
          </p:nvPr>
        </p:nvSpPr>
        <p:spPr/>
        <p:txBody>
          <a:bodyPr/>
          <a:lstStyle/>
          <a:p>
            <a:fld id="{C984E726-3E3E-C14C-845A-0E3E64F18A13}" type="datetime1">
              <a:rPr kumimoji="1" lang="ja-JP" altLang="en-US" smtClean="0"/>
              <a:t>2016/12/14</a:t>
            </a:fld>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3716F7F3-095C-FF4D-AF29-008D5C28A395}" type="slidenum">
              <a:rPr kumimoji="1" lang="ja-JP" altLang="en-US" smtClean="0"/>
              <a:t>‹#›</a:t>
            </a:fld>
            <a:endParaRPr kumimoji="1" lang="ja-JP" altLang="en-US"/>
          </a:p>
        </p:txBody>
      </p:sp>
    </p:spTree>
    <p:extLst>
      <p:ext uri="{BB962C8B-B14F-4D97-AF65-F5344CB8AC3E}">
        <p14:creationId xmlns:p14="http://schemas.microsoft.com/office/powerpoint/2010/main" val="106258317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CED39ED3-0856-6A45-ABB8-B51BBB279928}" type="datetime1">
              <a:rPr kumimoji="1" lang="ja-JP" altLang="en-US" smtClean="0"/>
              <a:t>2016/12/14</a:t>
            </a:fld>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3716F7F3-095C-FF4D-AF29-008D5C28A395}" type="slidenum">
              <a:rPr kumimoji="1" lang="ja-JP" altLang="en-US" smtClean="0"/>
              <a:t>‹#›</a:t>
            </a:fld>
            <a:endParaRPr kumimoji="1" lang="ja-JP" altLang="en-US"/>
          </a:p>
        </p:txBody>
      </p:sp>
    </p:spTree>
    <p:extLst>
      <p:ext uri="{BB962C8B-B14F-4D97-AF65-F5344CB8AC3E}">
        <p14:creationId xmlns:p14="http://schemas.microsoft.com/office/powerpoint/2010/main" val="138842563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kumimoji="1" lang="ja-JP" altLang="en-US"/>
              <a:t>マスター タイトルの書式設定</a:t>
            </a:r>
          </a:p>
        </p:txBody>
      </p:sp>
      <p:sp>
        <p:nvSpPr>
          <p:cNvPr id="3" name="コンテンツ プレースホルダー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fld id="{0C321E3B-A213-2048-B76F-8B851C6595FC}" type="datetime1">
              <a:rPr kumimoji="1" lang="ja-JP" altLang="en-US" smtClean="0"/>
              <a:t>2016/12/14</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3716F7F3-095C-FF4D-AF29-008D5C28A395}" type="slidenum">
              <a:rPr kumimoji="1" lang="ja-JP" altLang="en-US" smtClean="0"/>
              <a:t>‹#›</a:t>
            </a:fld>
            <a:endParaRPr kumimoji="1" lang="ja-JP" altLang="en-US"/>
          </a:p>
        </p:txBody>
      </p:sp>
    </p:spTree>
    <p:extLst>
      <p:ext uri="{BB962C8B-B14F-4D97-AF65-F5344CB8AC3E}">
        <p14:creationId xmlns:p14="http://schemas.microsoft.com/office/powerpoint/2010/main" val="221865927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kumimoji="1" lang="ja-JP" altLang="en-US"/>
              <a:t>マスター タイトルの書式設定</a:t>
            </a:r>
          </a:p>
        </p:txBody>
      </p:sp>
      <p:sp>
        <p:nvSpPr>
          <p:cNvPr id="3" name="図プレースホルダー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fld id="{400BEE1E-C430-714F-8187-EC5C98A92C53}" type="datetime1">
              <a:rPr kumimoji="1" lang="ja-JP" altLang="en-US" smtClean="0"/>
              <a:t>2016/12/14</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3716F7F3-095C-FF4D-AF29-008D5C28A395}" type="slidenum">
              <a:rPr kumimoji="1" lang="ja-JP" altLang="en-US" smtClean="0"/>
              <a:t>‹#›</a:t>
            </a:fld>
            <a:endParaRPr kumimoji="1" lang="ja-JP" altLang="en-US"/>
          </a:p>
        </p:txBody>
      </p:sp>
    </p:spTree>
    <p:extLst>
      <p:ext uri="{BB962C8B-B14F-4D97-AF65-F5344CB8AC3E}">
        <p14:creationId xmlns:p14="http://schemas.microsoft.com/office/powerpoint/2010/main" val="216984536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B0BE7E3-20E5-4E47-BDCA-F8270D1B112B}" type="datetime1">
              <a:rPr kumimoji="1" lang="ja-JP" altLang="en-US" smtClean="0"/>
              <a:t>2016/12/14</a:t>
            </a:fld>
            <a:endParaRPr kumimoji="1" lang="ja-JP" altLang="en-US"/>
          </a:p>
        </p:txBody>
      </p:sp>
      <p:sp>
        <p:nvSpPr>
          <p:cNvPr id="5" name="フッター プレースホルダー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716F7F3-095C-FF4D-AF29-008D5C28A395}" type="slidenum">
              <a:rPr kumimoji="1" lang="ja-JP" altLang="en-US" smtClean="0"/>
              <a:t>‹#›</a:t>
            </a:fld>
            <a:endParaRPr kumimoji="1" lang="ja-JP" altLang="en-US"/>
          </a:p>
        </p:txBody>
      </p:sp>
    </p:spTree>
    <p:extLst>
      <p:ext uri="{BB962C8B-B14F-4D97-AF65-F5344CB8AC3E}">
        <p14:creationId xmlns:p14="http://schemas.microsoft.com/office/powerpoint/2010/main" val="252454599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4572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kumimoji="1"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kumimoji="1"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kumimoji="1"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9pPr>
    </p:bodyStyle>
    <p:otherStyle>
      <a:defPPr>
        <a:defRPr lang="ja-JP"/>
      </a:defPPr>
      <a:lvl1pPr marL="0" algn="l" defTabSz="457200" rtl="0" eaLnBrk="1" latinLnBrk="0" hangingPunct="1">
        <a:defRPr kumimoji="1" sz="1800" kern="1200">
          <a:solidFill>
            <a:schemeClr val="tx1"/>
          </a:solidFill>
          <a:latin typeface="+mn-lt"/>
          <a:ea typeface="+mn-ea"/>
          <a:cs typeface="+mn-cs"/>
        </a:defRPr>
      </a:lvl1pPr>
      <a:lvl2pPr marL="457200" algn="l" defTabSz="457200" rtl="0" eaLnBrk="1" latinLnBrk="0" hangingPunct="1">
        <a:defRPr kumimoji="1" sz="1800" kern="1200">
          <a:solidFill>
            <a:schemeClr val="tx1"/>
          </a:solidFill>
          <a:latin typeface="+mn-lt"/>
          <a:ea typeface="+mn-ea"/>
          <a:cs typeface="+mn-cs"/>
        </a:defRPr>
      </a:lvl2pPr>
      <a:lvl3pPr marL="914400" algn="l" defTabSz="457200" rtl="0" eaLnBrk="1" latinLnBrk="0" hangingPunct="1">
        <a:defRPr kumimoji="1" sz="1800" kern="1200">
          <a:solidFill>
            <a:schemeClr val="tx1"/>
          </a:solidFill>
          <a:latin typeface="+mn-lt"/>
          <a:ea typeface="+mn-ea"/>
          <a:cs typeface="+mn-cs"/>
        </a:defRPr>
      </a:lvl3pPr>
      <a:lvl4pPr marL="1371600" algn="l" defTabSz="457200" rtl="0" eaLnBrk="1" latinLnBrk="0" hangingPunct="1">
        <a:defRPr kumimoji="1" sz="1800" kern="1200">
          <a:solidFill>
            <a:schemeClr val="tx1"/>
          </a:solidFill>
          <a:latin typeface="+mn-lt"/>
          <a:ea typeface="+mn-ea"/>
          <a:cs typeface="+mn-cs"/>
        </a:defRPr>
      </a:lvl4pPr>
      <a:lvl5pPr marL="1828800" algn="l" defTabSz="457200" rtl="0" eaLnBrk="1" latinLnBrk="0" hangingPunct="1">
        <a:defRPr kumimoji="1" sz="1800" kern="1200">
          <a:solidFill>
            <a:schemeClr val="tx1"/>
          </a:solidFill>
          <a:latin typeface="+mn-lt"/>
          <a:ea typeface="+mn-ea"/>
          <a:cs typeface="+mn-cs"/>
        </a:defRPr>
      </a:lvl5pPr>
      <a:lvl6pPr marL="2286000" algn="l" defTabSz="457200" rtl="0" eaLnBrk="1" latinLnBrk="0" hangingPunct="1">
        <a:defRPr kumimoji="1" sz="1800" kern="1200">
          <a:solidFill>
            <a:schemeClr val="tx1"/>
          </a:solidFill>
          <a:latin typeface="+mn-lt"/>
          <a:ea typeface="+mn-ea"/>
          <a:cs typeface="+mn-cs"/>
        </a:defRPr>
      </a:lvl6pPr>
      <a:lvl7pPr marL="2743200" algn="l" defTabSz="457200" rtl="0" eaLnBrk="1" latinLnBrk="0" hangingPunct="1">
        <a:defRPr kumimoji="1" sz="1800" kern="1200">
          <a:solidFill>
            <a:schemeClr val="tx1"/>
          </a:solidFill>
          <a:latin typeface="+mn-lt"/>
          <a:ea typeface="+mn-ea"/>
          <a:cs typeface="+mn-cs"/>
        </a:defRPr>
      </a:lvl7pPr>
      <a:lvl8pPr marL="3200400" algn="l" defTabSz="457200" rtl="0" eaLnBrk="1" latinLnBrk="0" hangingPunct="1">
        <a:defRPr kumimoji="1" sz="1800" kern="1200">
          <a:solidFill>
            <a:schemeClr val="tx1"/>
          </a:solidFill>
          <a:latin typeface="+mn-lt"/>
          <a:ea typeface="+mn-ea"/>
          <a:cs typeface="+mn-cs"/>
        </a:defRPr>
      </a:lvl8pPr>
      <a:lvl9pPr marL="3657600" algn="l" defTabSz="4572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12.xml"/><Relationship Id="rId1" Type="http://schemas.openxmlformats.org/officeDocument/2006/relationships/slideLayout" Target="../slideLayouts/slideLayout2.xml"/><Relationship Id="rId5" Type="http://schemas.openxmlformats.org/officeDocument/2006/relationships/image" Target="../media/image17.png"/><Relationship Id="rId4" Type="http://schemas.openxmlformats.org/officeDocument/2006/relationships/image" Target="../media/image16.jpe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8" Type="http://schemas.openxmlformats.org/officeDocument/2006/relationships/image" Target="../media/image25.jpeg"/><Relationship Id="rId3" Type="http://schemas.openxmlformats.org/officeDocument/2006/relationships/image" Target="../media/image20.png"/><Relationship Id="rId7" Type="http://schemas.openxmlformats.org/officeDocument/2006/relationships/image" Target="../media/image24.jpeg"/><Relationship Id="rId2" Type="http://schemas.openxmlformats.org/officeDocument/2006/relationships/image" Target="../media/image19.png"/><Relationship Id="rId1" Type="http://schemas.openxmlformats.org/officeDocument/2006/relationships/slideLayout" Target="../slideLayouts/slideLayout7.xml"/><Relationship Id="rId6" Type="http://schemas.openxmlformats.org/officeDocument/2006/relationships/image" Target="../media/image23.jpeg"/><Relationship Id="rId5" Type="http://schemas.openxmlformats.org/officeDocument/2006/relationships/image" Target="../media/image22.jpeg"/><Relationship Id="rId4" Type="http://schemas.openxmlformats.org/officeDocument/2006/relationships/image" Target="../media/image21.jpeg"/></Relationships>
</file>

<file path=ppt/slides/_rels/slide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25.xml"/><Relationship Id="rId1" Type="http://schemas.openxmlformats.org/officeDocument/2006/relationships/slideLayout" Target="../slideLayouts/slideLayout2.xml"/><Relationship Id="rId4" Type="http://schemas.openxmlformats.org/officeDocument/2006/relationships/image" Target="../media/image28.png"/></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8" Type="http://schemas.openxmlformats.org/officeDocument/2006/relationships/image" Target="../media/image34.jpeg"/><Relationship Id="rId3" Type="http://schemas.openxmlformats.org/officeDocument/2006/relationships/image" Target="../media/image29.png"/><Relationship Id="rId7" Type="http://schemas.openxmlformats.org/officeDocument/2006/relationships/image" Target="../media/image33.png"/><Relationship Id="rId2" Type="http://schemas.openxmlformats.org/officeDocument/2006/relationships/notesSlide" Target="../notesSlides/notesSlide31.xml"/><Relationship Id="rId1" Type="http://schemas.openxmlformats.org/officeDocument/2006/relationships/slideLayout" Target="../slideLayouts/slideLayout2.xml"/><Relationship Id="rId6" Type="http://schemas.openxmlformats.org/officeDocument/2006/relationships/image" Target="../media/image32.png"/><Relationship Id="rId5" Type="http://schemas.openxmlformats.org/officeDocument/2006/relationships/image" Target="../media/image31.jpeg"/><Relationship Id="rId4" Type="http://schemas.openxmlformats.org/officeDocument/2006/relationships/image" Target="../media/image30.jpeg"/></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3.xml"/><Relationship Id="rId1" Type="http://schemas.openxmlformats.org/officeDocument/2006/relationships/slideLayout" Target="../slideLayouts/slideLayout7.xml"/><Relationship Id="rId4" Type="http://schemas.openxmlformats.org/officeDocument/2006/relationships/chart" Target="../charts/chart3.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notesSlide" Target="../notesSlides/notesSlide5.xml"/><Relationship Id="rId1" Type="http://schemas.openxmlformats.org/officeDocument/2006/relationships/slideLayout" Target="../slideLayouts/slideLayout7.xml"/><Relationship Id="rId6" Type="http://schemas.openxmlformats.org/officeDocument/2006/relationships/image" Target="../media/image5.jpeg"/><Relationship Id="rId5" Type="http://schemas.openxmlformats.org/officeDocument/2006/relationships/image" Target="../media/image4.png"/><Relationship Id="rId4" Type="http://schemas.openxmlformats.org/officeDocument/2006/relationships/image" Target="../media/image3.png"/></Relationships>
</file>

<file path=ppt/slides/_rels/slide7.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image" Target="../media/image7.png"/><Relationship Id="rId7" Type="http://schemas.openxmlformats.org/officeDocument/2006/relationships/image" Target="../media/image11.png"/><Relationship Id="rId2" Type="http://schemas.openxmlformats.org/officeDocument/2006/relationships/notesSlide" Target="../notesSlides/notesSlide6.xml"/><Relationship Id="rId1" Type="http://schemas.openxmlformats.org/officeDocument/2006/relationships/slideLayout" Target="../slideLayouts/slideLayout7.xml"/><Relationship Id="rId6" Type="http://schemas.openxmlformats.org/officeDocument/2006/relationships/image" Target="../media/image10.jpeg"/><Relationship Id="rId5" Type="http://schemas.openxmlformats.org/officeDocument/2006/relationships/image" Target="../media/image9.png"/><Relationship Id="rId4" Type="http://schemas.openxmlformats.org/officeDocument/2006/relationships/image" Target="../media/image8.png"/></Relationships>
</file>

<file path=ppt/slides/_rels/slide8.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chart" Target="../charts/chart5.xml"/><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p:cNvSpPr txBox="1"/>
          <p:nvPr/>
        </p:nvSpPr>
        <p:spPr>
          <a:xfrm>
            <a:off x="647700" y="1152525"/>
            <a:ext cx="7979189" cy="1200150"/>
          </a:xfrm>
          <a:prstGeom prst="rect">
            <a:avLst/>
          </a:prstGeom>
          <a:noFill/>
        </p:spPr>
        <p:txBody>
          <a:bodyPr wrap="square" rtlCol="0" anchor="t">
            <a:spAutoFit/>
          </a:bodyPr>
          <a:lstStyle/>
          <a:p>
            <a:r>
              <a:rPr kumimoji="1" lang="x-none" altLang="x-none" sz="3600">
                <a:latin typeface="HGP明朝B" panose="02020800000000000000" pitchFamily="18" charset="-128"/>
                <a:ea typeface="HGP明朝B" panose="02020800000000000000" pitchFamily="18" charset="-128"/>
              </a:rPr>
              <a:t>激動するメディア環境に見る、</a:t>
            </a:r>
          </a:p>
          <a:p>
            <a:r>
              <a:rPr kumimoji="1" lang="x-none" altLang="x-none" sz="3600" dirty="0">
                <a:latin typeface="HGP明朝B" panose="02020800000000000000" pitchFamily="18" charset="-128"/>
                <a:ea typeface="HGP明朝B" panose="02020800000000000000" pitchFamily="18" charset="-128"/>
              </a:rPr>
              <a:t>　　　　　　　　　</a:t>
            </a:r>
            <a:r>
              <a:rPr kumimoji="1" lang="x-none" altLang="x-none" sz="3600">
                <a:latin typeface="HGP明朝B" panose="02020800000000000000" pitchFamily="18" charset="-128"/>
                <a:ea typeface="HGP明朝B" panose="02020800000000000000" pitchFamily="18" charset="-128"/>
              </a:rPr>
              <a:t>消費</a:t>
            </a:r>
            <a:r>
              <a:rPr lang="x-none" altLang="x-none" sz="3600">
                <a:latin typeface="HGP明朝B" panose="02020800000000000000" pitchFamily="18" charset="-128"/>
                <a:ea typeface="HGP明朝B" panose="02020800000000000000" pitchFamily="18" charset="-128"/>
              </a:rPr>
              <a:t>者のコンテンツ選択</a:t>
            </a:r>
            <a:endParaRPr kumimoji="1" lang="x-none" altLang="x-none" sz="3600">
              <a:latin typeface="HGP明朝B" panose="02020800000000000000" pitchFamily="18" charset="-128"/>
              <a:ea typeface="HGP明朝B" panose="02020800000000000000" pitchFamily="18" charset="-128"/>
            </a:endParaRPr>
          </a:p>
        </p:txBody>
      </p:sp>
      <p:sp>
        <p:nvSpPr>
          <p:cNvPr id="2" name="テキスト ボックス 1"/>
          <p:cNvSpPr txBox="1"/>
          <p:nvPr/>
        </p:nvSpPr>
        <p:spPr>
          <a:xfrm>
            <a:off x="2473625" y="5267325"/>
            <a:ext cx="6158123" cy="830997"/>
          </a:xfrm>
          <a:prstGeom prst="rect">
            <a:avLst/>
          </a:prstGeom>
        </p:spPr>
        <p:txBody>
          <a:bodyPr wrap="square" rtlCol="0" anchor="t">
            <a:spAutoFit/>
          </a:bodyPr>
          <a:lstStyle/>
          <a:p>
            <a:r>
              <a:rPr lang="ja-JP" altLang="en-US" sz="2400" dirty="0" smtClean="0">
                <a:latin typeface="HGP明朝B" panose="02020800000000000000" pitchFamily="18" charset="-128"/>
                <a:ea typeface="HGP明朝B" panose="02020800000000000000" pitchFamily="18" charset="-128"/>
              </a:rPr>
              <a:t>拓殖大学　</a:t>
            </a:r>
            <a:r>
              <a:rPr lang="x-none" altLang="x-none" sz="2400" dirty="0" smtClean="0">
                <a:latin typeface="HGP明朝B" panose="02020800000000000000" pitchFamily="18" charset="-128"/>
                <a:ea typeface="HGP明朝B" panose="02020800000000000000" pitchFamily="18" charset="-128"/>
              </a:rPr>
              <a:t>田嶋ゼミナール</a:t>
            </a:r>
            <a:r>
              <a:rPr lang="x-none" altLang="x-none" sz="2400" dirty="0">
                <a:latin typeface="HGP明朝B" panose="02020800000000000000" pitchFamily="18" charset="-128"/>
                <a:ea typeface="HGP明朝B" panose="02020800000000000000" pitchFamily="18" charset="-128"/>
              </a:rPr>
              <a:t>A班</a:t>
            </a:r>
            <a:endParaRPr lang="x-none" altLang="x-none" sz="2400" dirty="0">
              <a:solidFill>
                <a:srgbClr val="000000"/>
              </a:solidFill>
              <a:latin typeface="HGP明朝B" panose="02020800000000000000" pitchFamily="18" charset="-128"/>
              <a:ea typeface="HGP明朝B" panose="02020800000000000000" pitchFamily="18" charset="-128"/>
            </a:endParaRPr>
          </a:p>
          <a:p>
            <a:r>
              <a:rPr lang="x-none" altLang="x-none" sz="2400" dirty="0">
                <a:latin typeface="HGP明朝B" panose="02020800000000000000" pitchFamily="18" charset="-128"/>
                <a:ea typeface="HGP明朝B" panose="02020800000000000000" pitchFamily="18" charset="-128"/>
              </a:rPr>
              <a:t>北島 駿介　小塚 亮太朗　長滝 舞　松久 尚暉</a:t>
            </a:r>
          </a:p>
        </p:txBody>
      </p:sp>
      <p:sp>
        <p:nvSpPr>
          <p:cNvPr id="6" name="スライド番号プレースホルダー 4"/>
          <p:cNvSpPr>
            <a:spLocks noGrp="1"/>
          </p:cNvSpPr>
          <p:nvPr>
            <p:ph type="sldNum" sz="quarter" idx="12"/>
          </p:nvPr>
        </p:nvSpPr>
        <p:spPr>
          <a:xfrm>
            <a:off x="6853950" y="6359786"/>
            <a:ext cx="2133600" cy="365125"/>
          </a:xfrm>
        </p:spPr>
        <p:txBody>
          <a:bodyPr/>
          <a:lstStyle/>
          <a:p>
            <a:fld id="{3716F7F3-095C-FF4D-AF29-008D5C28A395}" type="slidenum">
              <a:rPr kumimoji="1" lang="ja-JP" altLang="en-US" smtClean="0"/>
              <a:t>1</a:t>
            </a:fld>
            <a:endParaRPr kumimoji="1" lang="ja-JP" altLang="en-US" dirty="0"/>
          </a:p>
        </p:txBody>
      </p:sp>
    </p:spTree>
    <p:extLst>
      <p:ext uri="{BB962C8B-B14F-4D97-AF65-F5344CB8AC3E}">
        <p14:creationId xmlns:p14="http://schemas.microsoft.com/office/powerpoint/2010/main" val="287211206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fld id="{3716F7F3-095C-FF4D-AF29-008D5C28A395}" type="slidenum">
              <a:rPr kumimoji="1" lang="ja-JP" altLang="en-US" smtClean="0"/>
              <a:t>10</a:t>
            </a:fld>
            <a:endParaRPr kumimoji="1" lang="ja-JP" altLang="en-US"/>
          </a:p>
        </p:txBody>
      </p:sp>
      <p:sp>
        <p:nvSpPr>
          <p:cNvPr id="5" name="テキスト ボックス 4"/>
          <p:cNvSpPr txBox="1"/>
          <p:nvPr/>
        </p:nvSpPr>
        <p:spPr>
          <a:xfrm>
            <a:off x="5803" y="448930"/>
            <a:ext cx="10066243" cy="523220"/>
          </a:xfrm>
          <a:prstGeom prst="rect">
            <a:avLst/>
          </a:prstGeom>
        </p:spPr>
        <p:txBody>
          <a:bodyPr wrap="square" rtlCol="0">
            <a:spAutoFit/>
          </a:bodyPr>
          <a:lstStyle/>
          <a:p>
            <a:r>
              <a:rPr lang="x-none" altLang="x-none" sz="2800" b="1" dirty="0">
                <a:latin typeface="HG明朝B" panose="02020809000000000000" pitchFamily="17" charset="-128"/>
                <a:ea typeface="HG明朝B" panose="02020809000000000000" pitchFamily="17" charset="-128"/>
              </a:rPr>
              <a:t>『作品が見つからない』＝『</a:t>
            </a:r>
            <a:r>
              <a:rPr lang="x-none" altLang="x-none" sz="2800" b="1" dirty="0" smtClean="0">
                <a:latin typeface="HG明朝B" panose="02020809000000000000" pitchFamily="17" charset="-128"/>
                <a:ea typeface="HG明朝B" panose="02020809000000000000" pitchFamily="17" charset="-128"/>
              </a:rPr>
              <a:t>作品が存在しない</a:t>
            </a:r>
            <a:r>
              <a:rPr lang="ja-JP" altLang="en-US" sz="2800" b="1" dirty="0" smtClean="0">
                <a:latin typeface="HG明朝B" panose="02020809000000000000" pitchFamily="17" charset="-128"/>
                <a:ea typeface="HG明朝B" panose="02020809000000000000" pitchFamily="17" charset="-128"/>
              </a:rPr>
              <a:t>？？</a:t>
            </a:r>
            <a:r>
              <a:rPr lang="en-US" altLang="ja-JP" sz="2800" b="1" dirty="0" smtClean="0">
                <a:latin typeface="HG明朝B" panose="02020809000000000000" pitchFamily="17" charset="-128"/>
                <a:ea typeface="HG明朝B" panose="02020809000000000000" pitchFamily="17" charset="-128"/>
              </a:rPr>
              <a:t>』</a:t>
            </a:r>
            <a:endParaRPr lang="x-none" altLang="x-none" sz="2800" b="1" dirty="0">
              <a:latin typeface="HG明朝B" panose="02020809000000000000" pitchFamily="17" charset="-128"/>
              <a:ea typeface="HG明朝B" panose="02020809000000000000" pitchFamily="17" charset="-128"/>
            </a:endParaRPr>
          </a:p>
        </p:txBody>
      </p:sp>
      <p:pic>
        <p:nvPicPr>
          <p:cNvPr id="6" name="図 5" descr="figure_zasetsu.png"/>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419100" y="952686"/>
            <a:ext cx="1464737" cy="1459846"/>
          </a:xfrm>
          <a:prstGeom prst="rect">
            <a:avLst/>
          </a:prstGeom>
        </p:spPr>
      </p:pic>
      <p:sp>
        <p:nvSpPr>
          <p:cNvPr id="7" name="吹き出し: 角を丸めた四角形 6"/>
          <p:cNvSpPr/>
          <p:nvPr/>
        </p:nvSpPr>
        <p:spPr>
          <a:xfrm rot="5400000">
            <a:off x="5305424" y="-1252563"/>
            <a:ext cx="1082675" cy="5915706"/>
          </a:xfrm>
          <a:prstGeom prst="wedgeRoundRectCallout">
            <a:avLst/>
          </a:prstGeom>
        </p:spPr>
        <p:style>
          <a:lnRef idx="2">
            <a:schemeClr val="dk1"/>
          </a:lnRef>
          <a:fillRef idx="1">
            <a:schemeClr val="lt1"/>
          </a:fillRef>
          <a:effectRef idx="0">
            <a:schemeClr val="dk1"/>
          </a:effectRef>
          <a:fontRef idx="minor">
            <a:schemeClr val="dk1"/>
          </a:fontRef>
        </p:style>
        <p:txBody>
          <a:bodyPr rtlCol="0" anchor="ctr"/>
          <a:lstStyle/>
          <a:p>
            <a:endParaRPr lang="x-none" altLang="ja-JP" dirty="0">
              <a:latin typeface="MS PGothic"/>
            </a:endParaRPr>
          </a:p>
        </p:txBody>
      </p:sp>
      <p:sp>
        <p:nvSpPr>
          <p:cNvPr id="8" name="テキスト ボックス 7"/>
          <p:cNvSpPr txBox="1"/>
          <p:nvPr/>
        </p:nvSpPr>
        <p:spPr>
          <a:xfrm>
            <a:off x="3190548" y="1309631"/>
            <a:ext cx="5312427" cy="830997"/>
          </a:xfrm>
          <a:prstGeom prst="rect">
            <a:avLst/>
          </a:prstGeom>
        </p:spPr>
        <p:txBody>
          <a:bodyPr wrap="square" rtlCol="0" anchor="t">
            <a:spAutoFit/>
          </a:bodyPr>
          <a:lstStyle/>
          <a:p>
            <a:pPr algn="ctr"/>
            <a:r>
              <a:rPr lang="x-none" altLang="x-none" sz="2400" dirty="0">
                <a:latin typeface="HG明朝B" panose="02020809000000000000" pitchFamily="17" charset="-128"/>
                <a:ea typeface="HG明朝B" panose="02020809000000000000" pitchFamily="17" charset="-128"/>
              </a:rPr>
              <a:t>ラインナップが豊富と聞いたのに、</a:t>
            </a:r>
            <a:endParaRPr lang="x-none" altLang="ja-JP" sz="2400" dirty="0">
              <a:latin typeface="HG明朝B" panose="02020809000000000000" pitchFamily="17" charset="-128"/>
              <a:ea typeface="HG明朝B" panose="02020809000000000000" pitchFamily="17" charset="-128"/>
            </a:endParaRPr>
          </a:p>
          <a:p>
            <a:pPr algn="ctr"/>
            <a:r>
              <a:rPr lang="x-none" altLang="x-none" sz="2400" dirty="0">
                <a:latin typeface="HG明朝B" panose="02020809000000000000" pitchFamily="17" charset="-128"/>
                <a:ea typeface="HG明朝B" panose="02020809000000000000" pitchFamily="17" charset="-128"/>
              </a:rPr>
              <a:t>全然見たいものがない…</a:t>
            </a:r>
          </a:p>
        </p:txBody>
      </p:sp>
      <p:sp>
        <p:nvSpPr>
          <p:cNvPr id="9" name="矢印: 下 8"/>
          <p:cNvSpPr/>
          <p:nvPr/>
        </p:nvSpPr>
        <p:spPr>
          <a:xfrm>
            <a:off x="3336377" y="2412532"/>
            <a:ext cx="484632" cy="978408"/>
          </a:xfrm>
          <a:prstGeom prst="downArrow">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ja-JP" altLang="en-US"/>
          </a:p>
        </p:txBody>
      </p:sp>
      <p:sp>
        <p:nvSpPr>
          <p:cNvPr id="10" name="テキスト ボックス 9"/>
          <p:cNvSpPr txBox="1"/>
          <p:nvPr/>
        </p:nvSpPr>
        <p:spPr>
          <a:xfrm>
            <a:off x="4171810" y="2624391"/>
            <a:ext cx="4303713" cy="369888"/>
          </a:xfrm>
          <a:prstGeom prst="rect">
            <a:avLst/>
          </a:prstGeom>
        </p:spPr>
        <p:txBody>
          <a:bodyPr rtlCol="0">
            <a:spAutoFit/>
          </a:bodyPr>
          <a:lstStyle/>
          <a:p>
            <a:pPr algn="ctr"/>
            <a:r>
              <a:rPr lang="x-none" altLang="x-none" u="sng" dirty="0">
                <a:latin typeface="HG明朝B" panose="02020809000000000000" pitchFamily="17" charset="-128"/>
                <a:ea typeface="HG明朝B" panose="02020809000000000000" pitchFamily="17" charset="-128"/>
              </a:rPr>
              <a:t>よくよくヒヤリングして確認してみると</a:t>
            </a:r>
          </a:p>
        </p:txBody>
      </p:sp>
      <p:sp>
        <p:nvSpPr>
          <p:cNvPr id="13" name="テキスト ボックス 12"/>
          <p:cNvSpPr txBox="1"/>
          <p:nvPr/>
        </p:nvSpPr>
        <p:spPr>
          <a:xfrm>
            <a:off x="2771093" y="3621433"/>
            <a:ext cx="5915707" cy="954107"/>
          </a:xfrm>
          <a:prstGeom prst="rect">
            <a:avLst/>
          </a:prstGeom>
        </p:spPr>
        <p:txBody>
          <a:bodyPr wrap="square" rtlCol="0">
            <a:spAutoFit/>
          </a:bodyPr>
          <a:lstStyle/>
          <a:p>
            <a:pPr algn="ctr"/>
            <a:r>
              <a:rPr lang="x-none" altLang="x-none" sz="2800" dirty="0">
                <a:latin typeface="HG明朝B" panose="02020809000000000000" pitchFamily="17" charset="-128"/>
                <a:ea typeface="HG明朝B" panose="02020809000000000000" pitchFamily="17" charset="-128"/>
              </a:rPr>
              <a:t>その人が興味を持ちそうな作品は</a:t>
            </a:r>
            <a:endParaRPr lang="ja-JP" altLang="en-US" sz="2800" dirty="0">
              <a:latin typeface="HG明朝B" panose="02020809000000000000" pitchFamily="17" charset="-128"/>
              <a:ea typeface="HG明朝B" panose="02020809000000000000" pitchFamily="17" charset="-128"/>
            </a:endParaRPr>
          </a:p>
          <a:p>
            <a:pPr algn="ctr"/>
            <a:r>
              <a:rPr lang="x-none" altLang="x-none" sz="2800" dirty="0">
                <a:latin typeface="HG明朝B" panose="02020809000000000000" pitchFamily="17" charset="-128"/>
                <a:ea typeface="HG明朝B" panose="02020809000000000000" pitchFamily="17" charset="-128"/>
              </a:rPr>
              <a:t>サービス内に十分揃っている。</a:t>
            </a:r>
          </a:p>
        </p:txBody>
      </p:sp>
      <p:sp>
        <p:nvSpPr>
          <p:cNvPr id="16" name="テキスト ボックス 15"/>
          <p:cNvSpPr txBox="1"/>
          <p:nvPr/>
        </p:nvSpPr>
        <p:spPr>
          <a:xfrm>
            <a:off x="490910" y="5353341"/>
            <a:ext cx="8313706" cy="1077218"/>
          </a:xfrm>
          <a:prstGeom prst="rect">
            <a:avLst/>
          </a:prstGeom>
        </p:spPr>
        <p:txBody>
          <a:bodyPr wrap="square" rtlCol="0">
            <a:spAutoFit/>
          </a:bodyPr>
          <a:lstStyle/>
          <a:p>
            <a:pPr algn="ctr"/>
            <a:r>
              <a:rPr lang="x-none" altLang="x-none" sz="3200" u="sng" dirty="0">
                <a:solidFill>
                  <a:srgbClr val="C00000"/>
                </a:solidFill>
                <a:latin typeface="HG明朝B" panose="02020809000000000000" pitchFamily="17" charset="-128"/>
                <a:ea typeface="HG明朝B" panose="02020809000000000000" pitchFamily="17" charset="-128"/>
              </a:rPr>
              <a:t>見つけられないもの、認識されないものは、</a:t>
            </a:r>
          </a:p>
          <a:p>
            <a:pPr algn="ctr"/>
            <a:r>
              <a:rPr lang="x-none" altLang="x-none" sz="3200" u="sng" dirty="0">
                <a:solidFill>
                  <a:srgbClr val="C00000"/>
                </a:solidFill>
                <a:latin typeface="HG明朝B" panose="02020809000000000000" pitchFamily="17" charset="-128"/>
                <a:ea typeface="HG明朝B" panose="02020809000000000000" pitchFamily="17" charset="-128"/>
              </a:rPr>
              <a:t>サービス内で存在していないことと同じ！</a:t>
            </a:r>
          </a:p>
        </p:txBody>
      </p:sp>
      <p:sp>
        <p:nvSpPr>
          <p:cNvPr id="18" name="テキスト ボックス 17"/>
          <p:cNvSpPr txBox="1"/>
          <p:nvPr/>
        </p:nvSpPr>
        <p:spPr>
          <a:xfrm>
            <a:off x="4817658" y="4662780"/>
            <a:ext cx="4482269" cy="461665"/>
          </a:xfrm>
          <a:prstGeom prst="rect">
            <a:avLst/>
          </a:prstGeom>
        </p:spPr>
        <p:txBody>
          <a:bodyPr wrap="square" rtlCol="0">
            <a:spAutoFit/>
          </a:bodyPr>
          <a:lstStyle/>
          <a:p>
            <a:pPr algn="ctr"/>
            <a:r>
              <a:rPr lang="x-none" altLang="x-none" sz="1200" dirty="0">
                <a:latin typeface="HG明朝B" panose="02020809000000000000" pitchFamily="17" charset="-128"/>
                <a:ea typeface="HG明朝B" panose="02020809000000000000" pitchFamily="17" charset="-128"/>
              </a:rPr>
              <a:t>（ネットフリックスの時代　配信とスマホがテレビを変える）</a:t>
            </a:r>
          </a:p>
          <a:p>
            <a:pPr algn="ctr"/>
            <a:endParaRPr lang="x-none" altLang="x-none" sz="1200" dirty="0">
              <a:latin typeface="HG明朝B" panose="02020809000000000000" pitchFamily="17" charset="-128"/>
              <a:ea typeface="HG明朝B" panose="02020809000000000000" pitchFamily="17" charset="-128"/>
            </a:endParaRPr>
          </a:p>
        </p:txBody>
      </p:sp>
      <p:sp>
        <p:nvSpPr>
          <p:cNvPr id="15" name="タイトル 1"/>
          <p:cNvSpPr txBox="1">
            <a:spLocks/>
          </p:cNvSpPr>
          <p:nvPr/>
        </p:nvSpPr>
        <p:spPr>
          <a:xfrm>
            <a:off x="186905" y="43132"/>
            <a:ext cx="1176172" cy="493712"/>
          </a:xfrm>
          <a:prstGeom prst="rect">
            <a:avLst/>
          </a:prstGeom>
        </p:spPr>
        <p:txBody>
          <a:bodyPr vert="horz" lIns="91440" tIns="45720" rIns="91440" bIns="45720" rtlCol="0" anchor="ctr">
            <a:noAutofit/>
          </a:bodyPr>
          <a:lstStyle>
            <a:lvl1pPr algn="ctr" defTabSz="457200" rtl="0" eaLnBrk="1" latinLnBrk="0" hangingPunct="1">
              <a:spcBef>
                <a:spcPct val="0"/>
              </a:spcBef>
              <a:buNone/>
              <a:defRPr kumimoji="1" sz="4400" kern="1200">
                <a:solidFill>
                  <a:schemeClr val="tx1"/>
                </a:solidFill>
                <a:latin typeface="+mj-lt"/>
                <a:ea typeface="+mj-ea"/>
                <a:cs typeface="+mj-cs"/>
              </a:defRPr>
            </a:lvl1pPr>
          </a:lstStyle>
          <a:p>
            <a:r>
              <a:rPr lang="x-none" altLang="x-none" sz="1800" dirty="0">
                <a:solidFill>
                  <a:srgbClr val="000000"/>
                </a:solidFill>
                <a:latin typeface="HG明朝B" panose="02020809000000000000" pitchFamily="17" charset="-128"/>
                <a:ea typeface="HG明朝B" panose="02020809000000000000" pitchFamily="17" charset="-128"/>
              </a:rPr>
              <a:t>現状分析</a:t>
            </a:r>
          </a:p>
        </p:txBody>
      </p:sp>
    </p:spTree>
    <p:extLst>
      <p:ext uri="{BB962C8B-B14F-4D97-AF65-F5344CB8AC3E}">
        <p14:creationId xmlns:p14="http://schemas.microsoft.com/office/powerpoint/2010/main" val="161776444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テキスト ボックス 13"/>
          <p:cNvSpPr txBox="1"/>
          <p:nvPr/>
        </p:nvSpPr>
        <p:spPr>
          <a:xfrm>
            <a:off x="140777" y="406229"/>
            <a:ext cx="6467012" cy="646331"/>
          </a:xfrm>
          <a:prstGeom prst="rect">
            <a:avLst/>
          </a:prstGeom>
        </p:spPr>
        <p:txBody>
          <a:bodyPr wrap="square" rtlCol="0" anchor="t">
            <a:spAutoFit/>
          </a:bodyPr>
          <a:lstStyle/>
          <a:p>
            <a:pPr algn="ctr"/>
            <a:r>
              <a:rPr lang="en-US" altLang="ja-JP" sz="3600" b="1" dirty="0">
                <a:latin typeface="Cambria Math" panose="02040503050406030204" pitchFamily="18" charset="0"/>
                <a:ea typeface="Cambria Math" panose="02040503050406030204" pitchFamily="18" charset="0"/>
              </a:rPr>
              <a:t>SVOD </a:t>
            </a:r>
            <a:r>
              <a:rPr lang="x-none" altLang="x-none" sz="3600" b="1" dirty="0" smtClean="0">
                <a:solidFill>
                  <a:srgbClr val="000000"/>
                </a:solidFill>
                <a:latin typeface="HG明朝B" panose="02020809000000000000" pitchFamily="17" charset="-128"/>
                <a:ea typeface="HG明朝B" panose="02020809000000000000" pitchFamily="17" charset="-128"/>
              </a:rPr>
              <a:t>の作品選択</a:t>
            </a:r>
            <a:r>
              <a:rPr lang="x-none" altLang="x-none" sz="3600" b="1" dirty="0">
                <a:solidFill>
                  <a:srgbClr val="000000"/>
                </a:solidFill>
                <a:latin typeface="HG明朝B" panose="02020809000000000000" pitchFamily="17" charset="-128"/>
                <a:ea typeface="HG明朝B" panose="02020809000000000000" pitchFamily="17" charset="-128"/>
              </a:rPr>
              <a:t>・決定の流れ</a:t>
            </a:r>
            <a:endParaRPr lang="x-none" altLang="x-none" sz="3600" b="1" dirty="0">
              <a:solidFill>
                <a:srgbClr val="0C0C0C"/>
              </a:solidFill>
              <a:latin typeface="HG明朝B" panose="02020809000000000000" pitchFamily="17" charset="-128"/>
              <a:ea typeface="HG明朝B" panose="02020809000000000000" pitchFamily="17" charset="-128"/>
            </a:endParaRPr>
          </a:p>
        </p:txBody>
      </p:sp>
      <p:sp>
        <p:nvSpPr>
          <p:cNvPr id="3" name="スライド番号プレースホルダー 2"/>
          <p:cNvSpPr>
            <a:spLocks noGrp="1"/>
          </p:cNvSpPr>
          <p:nvPr>
            <p:ph type="sldNum" sz="quarter" idx="12"/>
          </p:nvPr>
        </p:nvSpPr>
        <p:spPr/>
        <p:txBody>
          <a:bodyPr/>
          <a:lstStyle/>
          <a:p>
            <a:fld id="{3716F7F3-095C-FF4D-AF29-008D5C28A395}" type="slidenum">
              <a:rPr kumimoji="1" lang="ja-JP" altLang="en-US" smtClean="0"/>
              <a:t>11</a:t>
            </a:fld>
            <a:endParaRPr kumimoji="1" lang="ja-JP" altLang="en-US"/>
          </a:p>
        </p:txBody>
      </p:sp>
      <p:sp>
        <p:nvSpPr>
          <p:cNvPr id="19" name="テキスト ボックス 18"/>
          <p:cNvSpPr txBox="1"/>
          <p:nvPr/>
        </p:nvSpPr>
        <p:spPr>
          <a:xfrm>
            <a:off x="1151632" y="5105997"/>
            <a:ext cx="6750566" cy="1569660"/>
          </a:xfrm>
          <a:prstGeom prst="rect">
            <a:avLst/>
          </a:prstGeom>
          <a:noFill/>
        </p:spPr>
        <p:txBody>
          <a:bodyPr wrap="none" rtlCol="0">
            <a:spAutoFit/>
          </a:bodyPr>
          <a:lstStyle/>
          <a:p>
            <a:r>
              <a:rPr lang="en-US" altLang="ja-JP" sz="3200" dirty="0">
                <a:latin typeface="Cambria Math" panose="02040503050406030204" pitchFamily="18" charset="0"/>
                <a:ea typeface="Cambria Math" panose="02040503050406030204" pitchFamily="18" charset="0"/>
              </a:rPr>
              <a:t>SVOD</a:t>
            </a:r>
            <a:r>
              <a:rPr lang="ja-JP" altLang="en-US" sz="3200" dirty="0" smtClean="0">
                <a:latin typeface="HG明朝B" panose="02020809000000000000" pitchFamily="17" charset="-128"/>
                <a:ea typeface="HG明朝B" panose="02020809000000000000" pitchFamily="17" charset="-128"/>
              </a:rPr>
              <a:t>において</a:t>
            </a:r>
            <a:r>
              <a:rPr lang="ja-JP" altLang="en-US" sz="3200" dirty="0">
                <a:latin typeface="HG明朝B" panose="02020809000000000000" pitchFamily="17" charset="-128"/>
                <a:ea typeface="HG明朝B" panose="02020809000000000000" pitchFamily="17" charset="-128"/>
              </a:rPr>
              <a:t>多</a:t>
            </a:r>
            <a:r>
              <a:rPr lang="ja-JP" altLang="en-US" sz="3200" dirty="0" smtClean="0">
                <a:latin typeface="HG明朝B" panose="02020809000000000000" pitchFamily="17" charset="-128"/>
                <a:ea typeface="HG明朝B" panose="02020809000000000000" pitchFamily="17" charset="-128"/>
              </a:rPr>
              <a:t>く</a:t>
            </a:r>
            <a:r>
              <a:rPr lang="ja-JP" altLang="en-US" sz="3200" dirty="0">
                <a:latin typeface="HG明朝B" panose="02020809000000000000" pitchFamily="17" charset="-128"/>
                <a:ea typeface="HG明朝B" panose="02020809000000000000" pitchFamily="17" charset="-128"/>
              </a:rPr>
              <a:t>の</a:t>
            </a:r>
            <a:r>
              <a:rPr lang="ja-JP" altLang="en-US" sz="3200" dirty="0" smtClean="0">
                <a:latin typeface="HG明朝B" panose="02020809000000000000" pitchFamily="17" charset="-128"/>
                <a:ea typeface="HG明朝B" panose="02020809000000000000" pitchFamily="17" charset="-128"/>
              </a:rPr>
              <a:t>利用者</a:t>
            </a:r>
            <a:r>
              <a:rPr lang="ja-JP" altLang="en-US" sz="3200" dirty="0">
                <a:latin typeface="HG明朝B" panose="02020809000000000000" pitchFamily="17" charset="-128"/>
                <a:ea typeface="HG明朝B" panose="02020809000000000000" pitchFamily="17" charset="-128"/>
              </a:rPr>
              <a:t>が</a:t>
            </a:r>
            <a:r>
              <a:rPr lang="ja-JP" altLang="en-US" sz="3200" dirty="0" smtClean="0">
                <a:latin typeface="HG明朝B" panose="02020809000000000000" pitchFamily="17" charset="-128"/>
                <a:ea typeface="HG明朝B" panose="02020809000000000000" pitchFamily="17" charset="-128"/>
              </a:rPr>
              <a:t>、</a:t>
            </a:r>
            <a:endParaRPr lang="en-US" altLang="ja-JP" sz="3200" dirty="0" smtClean="0">
              <a:latin typeface="HG明朝B" panose="02020809000000000000" pitchFamily="17" charset="-128"/>
              <a:ea typeface="HG明朝B" panose="02020809000000000000" pitchFamily="17" charset="-128"/>
            </a:endParaRPr>
          </a:p>
          <a:p>
            <a:r>
              <a:rPr kumimoji="1" lang="ja-JP" altLang="en-US" sz="3200" u="sng" dirty="0" smtClean="0">
                <a:solidFill>
                  <a:srgbClr val="C00000"/>
                </a:solidFill>
                <a:latin typeface="HG明朝B" panose="02020809000000000000" pitchFamily="17" charset="-128"/>
                <a:ea typeface="HG明朝B" panose="02020809000000000000" pitchFamily="17" charset="-128"/>
              </a:rPr>
              <a:t>作品選択時に不満を抱えている</a:t>
            </a:r>
            <a:r>
              <a:rPr kumimoji="1" lang="ja-JP" altLang="en-US" sz="3200" dirty="0" smtClean="0">
                <a:latin typeface="HG明朝B" panose="02020809000000000000" pitchFamily="17" charset="-128"/>
                <a:ea typeface="HG明朝B" panose="02020809000000000000" pitchFamily="17" charset="-128"/>
              </a:rPr>
              <a:t>。</a:t>
            </a:r>
            <a:endParaRPr kumimoji="1" lang="en-US" altLang="ja-JP" sz="3200" dirty="0" smtClean="0">
              <a:latin typeface="HG明朝B" panose="02020809000000000000" pitchFamily="17" charset="-128"/>
              <a:ea typeface="HG明朝B" panose="02020809000000000000" pitchFamily="17" charset="-128"/>
            </a:endParaRPr>
          </a:p>
          <a:p>
            <a:r>
              <a:rPr lang="ja-JP" altLang="en-US" sz="3200" u="sng" dirty="0" smtClean="0">
                <a:solidFill>
                  <a:srgbClr val="C00000"/>
                </a:solidFill>
                <a:latin typeface="HG明朝B" panose="02020809000000000000" pitchFamily="17" charset="-128"/>
                <a:ea typeface="HG明朝B" panose="02020809000000000000" pitchFamily="17" charset="-128"/>
              </a:rPr>
              <a:t>これが解約に</a:t>
            </a:r>
            <a:r>
              <a:rPr lang="ja-JP" altLang="en-US" sz="3200" u="sng" dirty="0">
                <a:solidFill>
                  <a:srgbClr val="C00000"/>
                </a:solidFill>
                <a:latin typeface="HG明朝B" panose="02020809000000000000" pitchFamily="17" charset="-128"/>
                <a:ea typeface="HG明朝B" panose="02020809000000000000" pitchFamily="17" charset="-128"/>
              </a:rPr>
              <a:t>繋</a:t>
            </a:r>
            <a:r>
              <a:rPr lang="ja-JP" altLang="en-US" sz="3200" u="sng" dirty="0" smtClean="0">
                <a:solidFill>
                  <a:srgbClr val="C00000"/>
                </a:solidFill>
                <a:latin typeface="HG明朝B" panose="02020809000000000000" pitchFamily="17" charset="-128"/>
                <a:ea typeface="HG明朝B" panose="02020809000000000000" pitchFamily="17" charset="-128"/>
              </a:rPr>
              <a:t>がっているのでは？</a:t>
            </a:r>
            <a:endParaRPr kumimoji="1" lang="en-US" altLang="ja-JP" sz="3200" u="sng" dirty="0" smtClean="0">
              <a:solidFill>
                <a:srgbClr val="C00000"/>
              </a:solidFill>
              <a:latin typeface="HG明朝B" panose="02020809000000000000" pitchFamily="17" charset="-128"/>
              <a:ea typeface="HG明朝B" panose="02020809000000000000" pitchFamily="17" charset="-128"/>
            </a:endParaRPr>
          </a:p>
        </p:txBody>
      </p:sp>
      <p:sp>
        <p:nvSpPr>
          <p:cNvPr id="27" name="タイトル 1"/>
          <p:cNvSpPr txBox="1">
            <a:spLocks/>
          </p:cNvSpPr>
          <p:nvPr/>
        </p:nvSpPr>
        <p:spPr>
          <a:xfrm>
            <a:off x="186905" y="43132"/>
            <a:ext cx="1176172" cy="493712"/>
          </a:xfrm>
          <a:prstGeom prst="rect">
            <a:avLst/>
          </a:prstGeom>
        </p:spPr>
        <p:txBody>
          <a:bodyPr vert="horz" lIns="91440" tIns="45720" rIns="91440" bIns="45720" rtlCol="0" anchor="ctr">
            <a:noAutofit/>
          </a:bodyPr>
          <a:lstStyle>
            <a:lvl1pPr algn="ctr" defTabSz="457200" rtl="0" eaLnBrk="1" latinLnBrk="0" hangingPunct="1">
              <a:spcBef>
                <a:spcPct val="0"/>
              </a:spcBef>
              <a:buNone/>
              <a:defRPr kumimoji="1" sz="4400" kern="1200">
                <a:solidFill>
                  <a:schemeClr val="tx1"/>
                </a:solidFill>
                <a:latin typeface="+mj-lt"/>
                <a:ea typeface="+mj-ea"/>
                <a:cs typeface="+mj-cs"/>
              </a:defRPr>
            </a:lvl1pPr>
          </a:lstStyle>
          <a:p>
            <a:r>
              <a:rPr lang="x-none" altLang="x-none" sz="1800" dirty="0">
                <a:solidFill>
                  <a:srgbClr val="000000"/>
                </a:solidFill>
                <a:latin typeface="HG明朝B" panose="02020809000000000000" pitchFamily="17" charset="-128"/>
                <a:ea typeface="HG明朝B" panose="02020809000000000000" pitchFamily="17" charset="-128"/>
              </a:rPr>
              <a:t>現状分析</a:t>
            </a:r>
          </a:p>
        </p:txBody>
      </p:sp>
      <p:sp>
        <p:nvSpPr>
          <p:cNvPr id="7" name="正方形/長方形 6"/>
          <p:cNvSpPr/>
          <p:nvPr/>
        </p:nvSpPr>
        <p:spPr>
          <a:xfrm>
            <a:off x="352036" y="2272292"/>
            <a:ext cx="2080396" cy="2226060"/>
          </a:xfrm>
          <a:prstGeom prst="rect">
            <a:avLst/>
          </a:prstGeom>
          <a:ln w="127000" cmpd="dbl">
            <a:solidFill>
              <a:srgbClr val="C00000"/>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ja-JP" altLang="en-US">
              <a:latin typeface="HG明朝B" panose="02020809000000000000" pitchFamily="17" charset="-128"/>
              <a:ea typeface="HG明朝B" panose="02020809000000000000" pitchFamily="17" charset="-128"/>
            </a:endParaRPr>
          </a:p>
        </p:txBody>
      </p:sp>
      <p:cxnSp>
        <p:nvCxnSpPr>
          <p:cNvPr id="4" name="直線矢印コネクタ 3"/>
          <p:cNvCxnSpPr/>
          <p:nvPr/>
        </p:nvCxnSpPr>
        <p:spPr>
          <a:xfrm flipH="1">
            <a:off x="1371252" y="1729187"/>
            <a:ext cx="4741" cy="517544"/>
          </a:xfrm>
          <a:prstGeom prst="straightConnector1">
            <a:avLst/>
          </a:prstGeom>
          <a:ln>
            <a:headEnd type="none"/>
            <a:tailEnd type="arrow"/>
          </a:ln>
        </p:spPr>
        <p:style>
          <a:lnRef idx="3">
            <a:schemeClr val="dk1"/>
          </a:lnRef>
          <a:fillRef idx="0">
            <a:schemeClr val="dk1"/>
          </a:fillRef>
          <a:effectRef idx="2">
            <a:schemeClr val="dk1"/>
          </a:effectRef>
          <a:fontRef idx="minor">
            <a:schemeClr val="tx1"/>
          </a:fontRef>
        </p:style>
      </p:cxnSp>
      <p:sp>
        <p:nvSpPr>
          <p:cNvPr id="5" name="正方形/長方形 4"/>
          <p:cNvSpPr/>
          <p:nvPr/>
        </p:nvSpPr>
        <p:spPr>
          <a:xfrm>
            <a:off x="613321" y="2688673"/>
            <a:ext cx="1569204" cy="743753"/>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x-none" altLang="x-none">
                <a:latin typeface="HG明朝B" panose="02020809000000000000" pitchFamily="17" charset="-128"/>
                <a:ea typeface="HG明朝B" panose="02020809000000000000" pitchFamily="17" charset="-128"/>
              </a:rPr>
              <a:t>視聴作品の</a:t>
            </a:r>
          </a:p>
          <a:p>
            <a:pPr algn="ctr"/>
            <a:r>
              <a:rPr lang="x-none" altLang="x-none">
                <a:latin typeface="HG明朝B" panose="02020809000000000000" pitchFamily="17" charset="-128"/>
                <a:ea typeface="HG明朝B" panose="02020809000000000000" pitchFamily="17" charset="-128"/>
              </a:rPr>
              <a:t>検索</a:t>
            </a:r>
          </a:p>
        </p:txBody>
      </p:sp>
      <p:sp>
        <p:nvSpPr>
          <p:cNvPr id="6" name="正方形/長方形 5"/>
          <p:cNvSpPr/>
          <p:nvPr/>
        </p:nvSpPr>
        <p:spPr>
          <a:xfrm>
            <a:off x="613321" y="3584797"/>
            <a:ext cx="1558759" cy="743753"/>
          </a:xfrm>
          <a:prstGeom prst="rect">
            <a:avLst/>
          </a:prstGeom>
          <a:noFill/>
          <a:ln>
            <a:solidFill>
              <a:schemeClr val="tx1"/>
            </a:solidFill>
          </a:ln>
        </p:spPr>
        <p:style>
          <a:lnRef idx="2">
            <a:schemeClr val="accent2"/>
          </a:lnRef>
          <a:fillRef idx="1">
            <a:schemeClr val="lt1"/>
          </a:fillRef>
          <a:effectRef idx="0">
            <a:schemeClr val="accent2"/>
          </a:effectRef>
          <a:fontRef idx="minor">
            <a:schemeClr val="dk1"/>
          </a:fontRef>
        </p:style>
        <p:txBody>
          <a:bodyPr rtlCol="0" anchor="ctr"/>
          <a:lstStyle/>
          <a:p>
            <a:pPr algn="ctr"/>
            <a:r>
              <a:rPr lang="x-none" altLang="x-none">
                <a:solidFill>
                  <a:srgbClr val="000000"/>
                </a:solidFill>
                <a:latin typeface="HG明朝B" panose="02020809000000000000" pitchFamily="17" charset="-128"/>
                <a:ea typeface="HG明朝B" panose="02020809000000000000" pitchFamily="17" charset="-128"/>
              </a:rPr>
              <a:t>視聴作品の</a:t>
            </a:r>
          </a:p>
          <a:p>
            <a:pPr algn="ctr"/>
            <a:r>
              <a:rPr lang="x-none" altLang="x-none">
                <a:solidFill>
                  <a:srgbClr val="000000"/>
                </a:solidFill>
                <a:latin typeface="HG明朝B" panose="02020809000000000000" pitchFamily="17" charset="-128"/>
                <a:ea typeface="HG明朝B" panose="02020809000000000000" pitchFamily="17" charset="-128"/>
              </a:rPr>
              <a:t>レコメンド</a:t>
            </a:r>
          </a:p>
        </p:txBody>
      </p:sp>
      <p:cxnSp>
        <p:nvCxnSpPr>
          <p:cNvPr id="9" name="直線矢印コネクタ 8"/>
          <p:cNvCxnSpPr>
            <a:stCxn id="5" idx="3"/>
            <a:endCxn id="11" idx="1"/>
          </p:cNvCxnSpPr>
          <p:nvPr/>
        </p:nvCxnSpPr>
        <p:spPr>
          <a:xfrm flipV="1">
            <a:off x="2182525" y="2264835"/>
            <a:ext cx="1332472" cy="795715"/>
          </a:xfrm>
          <a:prstGeom prst="straightConnector1">
            <a:avLst/>
          </a:prstGeom>
          <a:ln>
            <a:headEnd type="none"/>
            <a:tailEnd type="arrow"/>
          </a:ln>
        </p:spPr>
        <p:style>
          <a:lnRef idx="3">
            <a:schemeClr val="dk1"/>
          </a:lnRef>
          <a:fillRef idx="0">
            <a:schemeClr val="dk1"/>
          </a:fillRef>
          <a:effectRef idx="2">
            <a:schemeClr val="dk1"/>
          </a:effectRef>
          <a:fontRef idx="minor">
            <a:schemeClr val="tx1"/>
          </a:fontRef>
        </p:style>
      </p:cxnSp>
      <p:sp>
        <p:nvSpPr>
          <p:cNvPr id="11" name="正方形/長方形 10"/>
          <p:cNvSpPr/>
          <p:nvPr/>
        </p:nvSpPr>
        <p:spPr>
          <a:xfrm>
            <a:off x="3514997" y="1892958"/>
            <a:ext cx="1569204" cy="743753"/>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x-none" altLang="x-none" dirty="0">
                <a:latin typeface="HG明朝B" panose="02020809000000000000" pitchFamily="17" charset="-128"/>
                <a:ea typeface="HG明朝B" panose="02020809000000000000" pitchFamily="17" charset="-128"/>
              </a:rPr>
              <a:t>視聴作品の</a:t>
            </a:r>
          </a:p>
          <a:p>
            <a:pPr algn="ctr"/>
            <a:r>
              <a:rPr lang="x-none" altLang="x-none" dirty="0">
                <a:latin typeface="HG明朝B" panose="02020809000000000000" pitchFamily="17" charset="-128"/>
                <a:ea typeface="HG明朝B" panose="02020809000000000000" pitchFamily="17" charset="-128"/>
              </a:rPr>
              <a:t>決定</a:t>
            </a:r>
          </a:p>
        </p:txBody>
      </p:sp>
      <p:sp>
        <p:nvSpPr>
          <p:cNvPr id="13" name="正方形/長方形 12"/>
          <p:cNvSpPr/>
          <p:nvPr/>
        </p:nvSpPr>
        <p:spPr>
          <a:xfrm>
            <a:off x="5316297" y="1874854"/>
            <a:ext cx="1569204" cy="743753"/>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x-none" altLang="x-none">
                <a:latin typeface="HG明朝B" panose="02020809000000000000" pitchFamily="17" charset="-128"/>
                <a:ea typeface="HG明朝B" panose="02020809000000000000" pitchFamily="17" charset="-128"/>
              </a:rPr>
              <a:t>視聴作品の</a:t>
            </a:r>
          </a:p>
          <a:p>
            <a:pPr algn="ctr"/>
            <a:r>
              <a:rPr lang="x-none" altLang="x-none">
                <a:latin typeface="HG明朝B" panose="02020809000000000000" pitchFamily="17" charset="-128"/>
                <a:ea typeface="HG明朝B" panose="02020809000000000000" pitchFamily="17" charset="-128"/>
              </a:rPr>
              <a:t>視聴</a:t>
            </a:r>
          </a:p>
        </p:txBody>
      </p:sp>
      <p:sp>
        <p:nvSpPr>
          <p:cNvPr id="15" name="正方形/長方形 14"/>
          <p:cNvSpPr/>
          <p:nvPr/>
        </p:nvSpPr>
        <p:spPr>
          <a:xfrm>
            <a:off x="377975" y="1285651"/>
            <a:ext cx="1819055" cy="46164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US" altLang="ja-JP" dirty="0">
                <a:latin typeface="Cambria Math" panose="02040503050406030204" pitchFamily="18" charset="0"/>
                <a:ea typeface="Cambria Math" panose="02040503050406030204" pitchFamily="18" charset="0"/>
              </a:rPr>
              <a:t>SVOD </a:t>
            </a:r>
            <a:r>
              <a:rPr lang="x-none" altLang="x-none" dirty="0" smtClean="0">
                <a:solidFill>
                  <a:srgbClr val="000000"/>
                </a:solidFill>
                <a:latin typeface="HG明朝B" panose="02020809000000000000" pitchFamily="17" charset="-128"/>
                <a:ea typeface="HG明朝B" panose="02020809000000000000" pitchFamily="17" charset="-128"/>
              </a:rPr>
              <a:t>への興味</a:t>
            </a:r>
            <a:endParaRPr lang="x-none" altLang="x-none" dirty="0">
              <a:solidFill>
                <a:srgbClr val="000000"/>
              </a:solidFill>
              <a:latin typeface="HG明朝B" panose="02020809000000000000" pitchFamily="17" charset="-128"/>
              <a:ea typeface="HG明朝B" panose="02020809000000000000" pitchFamily="17" charset="-128"/>
            </a:endParaRPr>
          </a:p>
        </p:txBody>
      </p:sp>
      <p:sp>
        <p:nvSpPr>
          <p:cNvPr id="28" name="正方形/長方形 27"/>
          <p:cNvSpPr/>
          <p:nvPr/>
        </p:nvSpPr>
        <p:spPr>
          <a:xfrm>
            <a:off x="7117596" y="1892958"/>
            <a:ext cx="1569204" cy="743753"/>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x-none" altLang="x-none">
                <a:latin typeface="HG明朝B" panose="02020809000000000000" pitchFamily="17" charset="-128"/>
                <a:ea typeface="HG明朝B" panose="02020809000000000000" pitchFamily="17" charset="-128"/>
              </a:rPr>
              <a:t>視聴後の満足とその蓄積</a:t>
            </a:r>
          </a:p>
        </p:txBody>
      </p:sp>
      <p:cxnSp>
        <p:nvCxnSpPr>
          <p:cNvPr id="34" name="直線矢印コネクタ 33"/>
          <p:cNvCxnSpPr/>
          <p:nvPr/>
        </p:nvCxnSpPr>
        <p:spPr>
          <a:xfrm>
            <a:off x="6885501" y="2254059"/>
            <a:ext cx="235281" cy="4957"/>
          </a:xfrm>
          <a:prstGeom prst="straightConnector1">
            <a:avLst/>
          </a:prstGeom>
          <a:ln>
            <a:headEnd type="none"/>
            <a:tailEnd type="arrow"/>
          </a:ln>
        </p:spPr>
        <p:style>
          <a:lnRef idx="3">
            <a:schemeClr val="dk1"/>
          </a:lnRef>
          <a:fillRef idx="0">
            <a:schemeClr val="dk1"/>
          </a:fillRef>
          <a:effectRef idx="2">
            <a:schemeClr val="dk1"/>
          </a:effectRef>
          <a:fontRef idx="minor">
            <a:schemeClr val="tx1"/>
          </a:fontRef>
        </p:style>
      </p:cxnSp>
      <p:cxnSp>
        <p:nvCxnSpPr>
          <p:cNvPr id="35" name="直線矢印コネクタ 34"/>
          <p:cNvCxnSpPr/>
          <p:nvPr/>
        </p:nvCxnSpPr>
        <p:spPr>
          <a:xfrm>
            <a:off x="5104613" y="2245189"/>
            <a:ext cx="191271" cy="1542"/>
          </a:xfrm>
          <a:prstGeom prst="straightConnector1">
            <a:avLst/>
          </a:prstGeom>
          <a:ln>
            <a:headEnd type="none"/>
            <a:tailEnd type="arrow"/>
          </a:ln>
        </p:spPr>
        <p:style>
          <a:lnRef idx="3">
            <a:schemeClr val="dk1"/>
          </a:lnRef>
          <a:fillRef idx="0">
            <a:schemeClr val="dk1"/>
          </a:fillRef>
          <a:effectRef idx="2">
            <a:schemeClr val="dk1"/>
          </a:effectRef>
          <a:fontRef idx="minor">
            <a:schemeClr val="tx1"/>
          </a:fontRef>
        </p:style>
      </p:cxnSp>
      <p:cxnSp>
        <p:nvCxnSpPr>
          <p:cNvPr id="23" name="直線矢印コネクタ 22"/>
          <p:cNvCxnSpPr/>
          <p:nvPr/>
        </p:nvCxnSpPr>
        <p:spPr>
          <a:xfrm flipV="1">
            <a:off x="2497469" y="4005400"/>
            <a:ext cx="2926570" cy="1"/>
          </a:xfrm>
          <a:prstGeom prst="straightConnector1">
            <a:avLst/>
          </a:prstGeom>
          <a:ln w="76200" cmpd="tri">
            <a:headEnd type="none"/>
            <a:tailEnd type="arrow"/>
          </a:ln>
        </p:spPr>
        <p:style>
          <a:lnRef idx="3">
            <a:schemeClr val="accent1"/>
          </a:lnRef>
          <a:fillRef idx="0">
            <a:schemeClr val="accent1"/>
          </a:fillRef>
          <a:effectRef idx="2">
            <a:schemeClr val="accent1"/>
          </a:effectRef>
          <a:fontRef idx="minor">
            <a:schemeClr val="tx1"/>
          </a:fontRef>
        </p:style>
      </p:cxnSp>
      <p:sp>
        <p:nvSpPr>
          <p:cNvPr id="25" name="テキスト ボックス 24"/>
          <p:cNvSpPr txBox="1"/>
          <p:nvPr/>
        </p:nvSpPr>
        <p:spPr>
          <a:xfrm>
            <a:off x="2477295" y="3241661"/>
            <a:ext cx="2606906" cy="646331"/>
          </a:xfrm>
          <a:prstGeom prst="rect">
            <a:avLst/>
          </a:prstGeom>
        </p:spPr>
        <p:txBody>
          <a:bodyPr rtlCol="0">
            <a:spAutoFit/>
          </a:bodyPr>
          <a:lstStyle/>
          <a:p>
            <a:pPr algn="ctr"/>
            <a:r>
              <a:rPr lang="x-none" altLang="x-none" sz="2400" dirty="0" smtClean="0">
                <a:solidFill>
                  <a:srgbClr val="000000"/>
                </a:solidFill>
                <a:latin typeface="HG明朝B" panose="02020809000000000000" pitchFamily="17" charset="-128"/>
                <a:ea typeface="HG明朝B" panose="02020809000000000000" pitchFamily="17" charset="-128"/>
              </a:rPr>
              <a:t>不満</a:t>
            </a:r>
            <a:endParaRPr lang="en-US" altLang="x-none" sz="2400" dirty="0" smtClean="0">
              <a:solidFill>
                <a:srgbClr val="000000"/>
              </a:solidFill>
              <a:latin typeface="HG明朝B" panose="02020809000000000000" pitchFamily="17" charset="-128"/>
              <a:ea typeface="HG明朝B" panose="02020809000000000000" pitchFamily="17" charset="-128"/>
            </a:endParaRPr>
          </a:p>
          <a:p>
            <a:pPr algn="ctr"/>
            <a:r>
              <a:rPr lang="ja-JP" altLang="en-US" sz="1200" dirty="0" smtClean="0">
                <a:solidFill>
                  <a:srgbClr val="000000"/>
                </a:solidFill>
                <a:latin typeface="HG明朝B" panose="02020809000000000000" pitchFamily="17" charset="-128"/>
                <a:ea typeface="HG明朝B" panose="02020809000000000000" pitchFamily="17" charset="-128"/>
              </a:rPr>
              <a:t>（作品が見つからない等）</a:t>
            </a:r>
            <a:endParaRPr lang="x-none" altLang="x-none" sz="1200" dirty="0">
              <a:solidFill>
                <a:srgbClr val="000000"/>
              </a:solidFill>
              <a:latin typeface="HG明朝B" panose="02020809000000000000" pitchFamily="17" charset="-128"/>
              <a:ea typeface="HG明朝B" panose="02020809000000000000" pitchFamily="17" charset="-128"/>
            </a:endParaRPr>
          </a:p>
        </p:txBody>
      </p:sp>
      <p:cxnSp>
        <p:nvCxnSpPr>
          <p:cNvPr id="10" name="直線矢印コネクタ 9"/>
          <p:cNvCxnSpPr>
            <a:endCxn id="11" idx="1"/>
          </p:cNvCxnSpPr>
          <p:nvPr/>
        </p:nvCxnSpPr>
        <p:spPr>
          <a:xfrm flipV="1">
            <a:off x="2182525" y="2264835"/>
            <a:ext cx="1332472" cy="1733106"/>
          </a:xfrm>
          <a:prstGeom prst="straightConnector1">
            <a:avLst/>
          </a:prstGeom>
          <a:ln>
            <a:headEnd type="none"/>
            <a:tailEnd type="arrow"/>
          </a:ln>
        </p:spPr>
        <p:style>
          <a:lnRef idx="3">
            <a:schemeClr val="dk1"/>
          </a:lnRef>
          <a:fillRef idx="0">
            <a:schemeClr val="dk1"/>
          </a:fillRef>
          <a:effectRef idx="2">
            <a:schemeClr val="dk1"/>
          </a:effectRef>
          <a:fontRef idx="minor">
            <a:schemeClr val="tx1"/>
          </a:fontRef>
        </p:style>
      </p:cxnSp>
      <p:sp>
        <p:nvSpPr>
          <p:cNvPr id="8" name="テキスト ボックス 7"/>
          <p:cNvSpPr txBox="1"/>
          <p:nvPr/>
        </p:nvSpPr>
        <p:spPr>
          <a:xfrm>
            <a:off x="72540" y="2283136"/>
            <a:ext cx="2606906" cy="369332"/>
          </a:xfrm>
          <a:prstGeom prst="rect">
            <a:avLst/>
          </a:prstGeom>
        </p:spPr>
        <p:txBody>
          <a:bodyPr rtlCol="0" anchor="t">
            <a:spAutoFit/>
          </a:bodyPr>
          <a:lstStyle/>
          <a:p>
            <a:pPr algn="ctr"/>
            <a:r>
              <a:rPr lang="x-none" altLang="x-none" u="sng" dirty="0" smtClean="0">
                <a:solidFill>
                  <a:srgbClr val="000000"/>
                </a:solidFill>
                <a:latin typeface="HG明朝B" panose="02020809000000000000" pitchFamily="17" charset="-128"/>
                <a:ea typeface="HG明朝B" panose="02020809000000000000" pitchFamily="17" charset="-128"/>
              </a:rPr>
              <a:t>視聴作品の選択</a:t>
            </a:r>
            <a:endParaRPr lang="x-none" altLang="x-none" u="sng" dirty="0">
              <a:solidFill>
                <a:srgbClr val="000000"/>
              </a:solidFill>
              <a:latin typeface="HG明朝B" panose="02020809000000000000" pitchFamily="17" charset="-128"/>
              <a:ea typeface="HG明朝B" panose="02020809000000000000" pitchFamily="17" charset="-128"/>
            </a:endParaRPr>
          </a:p>
        </p:txBody>
      </p:sp>
      <p:sp>
        <p:nvSpPr>
          <p:cNvPr id="33" name="爆発 1 32"/>
          <p:cNvSpPr/>
          <p:nvPr/>
        </p:nvSpPr>
        <p:spPr>
          <a:xfrm>
            <a:off x="5369447" y="2979708"/>
            <a:ext cx="3414360" cy="2110102"/>
          </a:xfrm>
          <a:prstGeom prst="irregularSeal1">
            <a:avLst/>
          </a:prstGeom>
          <a:noFill/>
          <a:ln w="127000">
            <a:solidFill>
              <a:schemeClr val="accent1">
                <a:shade val="95000"/>
                <a:satMod val="10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3600" dirty="0" smtClean="0">
                <a:solidFill>
                  <a:schemeClr val="tx1"/>
                </a:solidFill>
                <a:latin typeface="HGP明朝B" panose="02020800000000000000" pitchFamily="18" charset="-128"/>
                <a:ea typeface="HGP明朝B" panose="02020800000000000000" pitchFamily="18" charset="-128"/>
              </a:rPr>
              <a:t>解約？</a:t>
            </a:r>
            <a:endParaRPr kumimoji="1" lang="ja-JP" altLang="en-US" sz="3600" dirty="0">
              <a:solidFill>
                <a:schemeClr val="tx1"/>
              </a:solidFill>
              <a:latin typeface="HGP明朝B" panose="02020800000000000000" pitchFamily="18" charset="-128"/>
              <a:ea typeface="HGP明朝B" panose="02020800000000000000" pitchFamily="18" charset="-128"/>
            </a:endParaRPr>
          </a:p>
        </p:txBody>
      </p:sp>
    </p:spTree>
    <p:extLst>
      <p:ext uri="{BB962C8B-B14F-4D97-AF65-F5344CB8AC3E}">
        <p14:creationId xmlns:p14="http://schemas.microsoft.com/office/powerpoint/2010/main" val="335152825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p:cNvSpPr txBox="1"/>
          <p:nvPr/>
        </p:nvSpPr>
        <p:spPr>
          <a:xfrm>
            <a:off x="400050" y="2057400"/>
            <a:ext cx="5716588" cy="584775"/>
          </a:xfrm>
          <a:prstGeom prst="rect">
            <a:avLst/>
          </a:prstGeom>
        </p:spPr>
        <p:txBody>
          <a:bodyPr rtlCol="0" anchor="t">
            <a:spAutoFit/>
          </a:bodyPr>
          <a:lstStyle/>
          <a:p>
            <a:pPr algn="ctr"/>
            <a:endParaRPr lang="x-none" altLang="x-none" sz="3200" dirty="0">
              <a:solidFill>
                <a:srgbClr val="000000"/>
              </a:solidFill>
              <a:latin typeface="ＭＳ Ｐゴシック"/>
            </a:endParaRPr>
          </a:p>
        </p:txBody>
      </p:sp>
      <p:sp>
        <p:nvSpPr>
          <p:cNvPr id="5" name="思考の吹き出し: 雲形 4"/>
          <p:cNvSpPr/>
          <p:nvPr/>
        </p:nvSpPr>
        <p:spPr>
          <a:xfrm flipH="1">
            <a:off x="-28576" y="542925"/>
            <a:ext cx="9214423" cy="3878950"/>
          </a:xfrm>
          <a:prstGeom prst="cloudCallout">
            <a:avLst/>
          </a:prstGeom>
          <a:ln w="57150"/>
        </p:spPr>
        <p:style>
          <a:lnRef idx="2">
            <a:schemeClr val="dk1"/>
          </a:lnRef>
          <a:fillRef idx="1">
            <a:schemeClr val="lt1"/>
          </a:fillRef>
          <a:effectRef idx="0">
            <a:schemeClr val="dk1"/>
          </a:effectRef>
          <a:fontRef idx="minor">
            <a:schemeClr val="dk1"/>
          </a:fontRef>
        </p:style>
        <p:txBody>
          <a:bodyPr rtlCol="0" anchor="ctr"/>
          <a:lstStyle/>
          <a:p>
            <a:r>
              <a:rPr lang="en-US" altLang="ja-JP" sz="3200" dirty="0" smtClean="0">
                <a:latin typeface="HG明朝B" panose="02020809000000000000" pitchFamily="17" charset="-128"/>
                <a:ea typeface="HG明朝B" panose="02020809000000000000" pitchFamily="17" charset="-128"/>
              </a:rPr>
              <a:t>『</a:t>
            </a:r>
            <a:r>
              <a:rPr lang="ja-JP" altLang="en-US" sz="3600" b="1" dirty="0" smtClean="0">
                <a:latin typeface="HG明朝B" panose="02020809000000000000" pitchFamily="17" charset="-128"/>
                <a:ea typeface="HG明朝B" panose="02020809000000000000" pitchFamily="17" charset="-128"/>
              </a:rPr>
              <a:t>作品が見つからない</a:t>
            </a:r>
            <a:r>
              <a:rPr lang="en-US" altLang="ja-JP" sz="3200" dirty="0" smtClean="0">
                <a:latin typeface="HG明朝B" panose="02020809000000000000" pitchFamily="17" charset="-128"/>
                <a:ea typeface="HG明朝B" panose="02020809000000000000" pitchFamily="17" charset="-128"/>
              </a:rPr>
              <a:t>』</a:t>
            </a:r>
          </a:p>
          <a:p>
            <a:r>
              <a:rPr lang="ja-JP" altLang="en-US" sz="2800" dirty="0" smtClean="0">
                <a:latin typeface="HG明朝B" panose="02020809000000000000" pitchFamily="17" charset="-128"/>
                <a:ea typeface="HG明朝B" panose="02020809000000000000" pitchFamily="17" charset="-128"/>
              </a:rPr>
              <a:t>という</a:t>
            </a:r>
            <a:r>
              <a:rPr lang="ja-JP" altLang="en-US" sz="2800" dirty="0">
                <a:latin typeface="HG明朝B" panose="02020809000000000000" pitchFamily="17" charset="-128"/>
                <a:ea typeface="HG明朝B" panose="02020809000000000000" pitchFamily="17" charset="-128"/>
              </a:rPr>
              <a:t>問題</a:t>
            </a:r>
            <a:r>
              <a:rPr lang="ja-JP" altLang="en-US" sz="2800" dirty="0" smtClean="0">
                <a:latin typeface="HG明朝B" panose="02020809000000000000" pitchFamily="17" charset="-128"/>
                <a:ea typeface="HG明朝B" panose="02020809000000000000" pitchFamily="17" charset="-128"/>
              </a:rPr>
              <a:t>を解決するためには、</a:t>
            </a:r>
            <a:endParaRPr lang="en-US" altLang="ja-JP" sz="2800" dirty="0" smtClean="0">
              <a:latin typeface="HG明朝B" panose="02020809000000000000" pitchFamily="17" charset="-128"/>
              <a:ea typeface="HG明朝B" panose="02020809000000000000" pitchFamily="17" charset="-128"/>
            </a:endParaRPr>
          </a:p>
          <a:p>
            <a:r>
              <a:rPr lang="ja-JP" altLang="en-US" sz="2800" dirty="0" smtClean="0">
                <a:latin typeface="HG明朝B" panose="02020809000000000000" pitchFamily="17" charset="-128"/>
                <a:ea typeface="HG明朝B" panose="02020809000000000000" pitchFamily="17" charset="-128"/>
              </a:rPr>
              <a:t>どのような工夫が必要なのだろう？</a:t>
            </a:r>
            <a:r>
              <a:rPr lang="x-none" altLang="x-none" sz="2800" dirty="0">
                <a:latin typeface="HG明朝B" panose="02020809000000000000" pitchFamily="17" charset="-128"/>
                <a:ea typeface="HG明朝B" panose="02020809000000000000" pitchFamily="17" charset="-128"/>
              </a:rPr>
              <a:t> </a:t>
            </a:r>
            <a:endParaRPr lang="x-none" altLang="x-none" sz="2800" dirty="0">
              <a:solidFill>
                <a:srgbClr val="000000"/>
              </a:solidFill>
              <a:latin typeface="HG明朝B" panose="02020809000000000000" pitchFamily="17" charset="-128"/>
              <a:ea typeface="HG明朝B" panose="02020809000000000000" pitchFamily="17" charset="-128"/>
            </a:endParaRPr>
          </a:p>
        </p:txBody>
      </p:sp>
      <p:pic>
        <p:nvPicPr>
          <p:cNvPr id="4" name="図 3" descr="figure_question.png"/>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6705600" y="3771900"/>
            <a:ext cx="2180772" cy="2986114"/>
          </a:xfrm>
          <a:prstGeom prst="rect">
            <a:avLst/>
          </a:prstGeom>
        </p:spPr>
      </p:pic>
      <p:sp>
        <p:nvSpPr>
          <p:cNvPr id="6" name="スライド番号プレースホルダー 5"/>
          <p:cNvSpPr>
            <a:spLocks noGrp="1"/>
          </p:cNvSpPr>
          <p:nvPr>
            <p:ph type="sldNum" sz="quarter" idx="12"/>
          </p:nvPr>
        </p:nvSpPr>
        <p:spPr/>
        <p:txBody>
          <a:bodyPr/>
          <a:lstStyle/>
          <a:p>
            <a:fld id="{3716F7F3-095C-FF4D-AF29-008D5C28A395}" type="slidenum">
              <a:rPr kumimoji="1" lang="ja-JP" altLang="en-US" smtClean="0"/>
              <a:t>12</a:t>
            </a:fld>
            <a:endParaRPr kumimoji="1" lang="ja-JP" altLang="en-US"/>
          </a:p>
        </p:txBody>
      </p:sp>
      <p:sp>
        <p:nvSpPr>
          <p:cNvPr id="7" name="タイトル 1"/>
          <p:cNvSpPr txBox="1">
            <a:spLocks/>
          </p:cNvSpPr>
          <p:nvPr/>
        </p:nvSpPr>
        <p:spPr>
          <a:xfrm>
            <a:off x="186905" y="43132"/>
            <a:ext cx="1176172" cy="493712"/>
          </a:xfrm>
          <a:prstGeom prst="rect">
            <a:avLst/>
          </a:prstGeom>
        </p:spPr>
        <p:txBody>
          <a:bodyPr vert="horz" lIns="91440" tIns="45720" rIns="91440" bIns="45720" rtlCol="0" anchor="ctr">
            <a:noAutofit/>
          </a:bodyPr>
          <a:lstStyle>
            <a:lvl1pPr algn="ctr" defTabSz="457200" rtl="0" eaLnBrk="1" latinLnBrk="0" hangingPunct="1">
              <a:spcBef>
                <a:spcPct val="0"/>
              </a:spcBef>
              <a:buNone/>
              <a:defRPr kumimoji="1" sz="4400" kern="1200">
                <a:solidFill>
                  <a:schemeClr val="tx1"/>
                </a:solidFill>
                <a:latin typeface="+mj-lt"/>
                <a:ea typeface="+mj-ea"/>
                <a:cs typeface="+mj-cs"/>
              </a:defRPr>
            </a:lvl1pPr>
          </a:lstStyle>
          <a:p>
            <a:r>
              <a:rPr lang="x-none" altLang="x-none" sz="1800" dirty="0">
                <a:solidFill>
                  <a:srgbClr val="000000"/>
                </a:solidFill>
                <a:latin typeface="HG明朝B" panose="02020809000000000000" pitchFamily="17" charset="-128"/>
                <a:ea typeface="HG明朝B" panose="02020809000000000000" pitchFamily="17" charset="-128"/>
              </a:rPr>
              <a:t>現状分析</a:t>
            </a:r>
          </a:p>
        </p:txBody>
      </p:sp>
    </p:spTree>
    <p:extLst>
      <p:ext uri="{BB962C8B-B14F-4D97-AF65-F5344CB8AC3E}">
        <p14:creationId xmlns:p14="http://schemas.microsoft.com/office/powerpoint/2010/main" val="2819576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12"/>
          </p:nvPr>
        </p:nvSpPr>
        <p:spPr/>
        <p:txBody>
          <a:bodyPr/>
          <a:lstStyle/>
          <a:p>
            <a:fld id="{3716F7F3-095C-FF4D-AF29-008D5C28A395}" type="slidenum">
              <a:rPr kumimoji="1" lang="ja-JP" altLang="en-US" smtClean="0"/>
              <a:t>13</a:t>
            </a:fld>
            <a:endParaRPr kumimoji="1" lang="ja-JP" altLang="en-US"/>
          </a:p>
        </p:txBody>
      </p:sp>
      <p:sp>
        <p:nvSpPr>
          <p:cNvPr id="5" name="テキスト ボックス 4"/>
          <p:cNvSpPr txBox="1"/>
          <p:nvPr/>
        </p:nvSpPr>
        <p:spPr>
          <a:xfrm>
            <a:off x="0" y="536844"/>
            <a:ext cx="6400800" cy="523220"/>
          </a:xfrm>
          <a:prstGeom prst="rect">
            <a:avLst/>
          </a:prstGeom>
        </p:spPr>
        <p:txBody>
          <a:bodyPr wrap="square" rtlCol="0" anchor="t">
            <a:spAutoFit/>
          </a:bodyPr>
          <a:lstStyle/>
          <a:p>
            <a:pPr algn="ctr"/>
            <a:r>
              <a:rPr lang="x-none" altLang="x-none" sz="2800" u="sng" dirty="0" smtClean="0">
                <a:latin typeface="HG明朝B" panose="02020809000000000000" pitchFamily="17" charset="-128"/>
                <a:ea typeface="HG明朝B" panose="02020809000000000000" pitchFamily="17" charset="-128"/>
              </a:rPr>
              <a:t>書店やレンタルビデオ店では</a:t>
            </a:r>
            <a:r>
              <a:rPr lang="ja-JP" altLang="en-US" sz="2800" u="sng" dirty="0" smtClean="0">
                <a:latin typeface="HG明朝B" panose="02020809000000000000" pitchFamily="17" charset="-128"/>
                <a:ea typeface="HG明朝B" panose="02020809000000000000" pitchFamily="17" charset="-128"/>
              </a:rPr>
              <a:t>・・・</a:t>
            </a:r>
            <a:endParaRPr lang="x-none" altLang="x-none" sz="2800" u="sng" dirty="0">
              <a:solidFill>
                <a:srgbClr val="000000"/>
              </a:solidFill>
              <a:latin typeface="HG明朝B" panose="02020809000000000000" pitchFamily="17" charset="-128"/>
              <a:ea typeface="HG明朝B" panose="02020809000000000000" pitchFamily="17" charset="-128"/>
            </a:endParaRPr>
          </a:p>
        </p:txBody>
      </p:sp>
      <p:pic>
        <p:nvPicPr>
          <p:cNvPr id="6" name="図 5" descr="photo1.jpg"/>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2292110" y="1108135"/>
            <a:ext cx="1833120" cy="1046843"/>
          </a:xfrm>
          <a:prstGeom prst="rect">
            <a:avLst/>
          </a:prstGeom>
        </p:spPr>
      </p:pic>
      <p:pic>
        <p:nvPicPr>
          <p:cNvPr id="7" name="図 6" descr="aidl21-sub10002.jpg"/>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4629150" y="1162050"/>
            <a:ext cx="1952014" cy="1015546"/>
          </a:xfrm>
          <a:prstGeom prst="rect">
            <a:avLst/>
          </a:prstGeom>
        </p:spPr>
      </p:pic>
      <p:sp>
        <p:nvSpPr>
          <p:cNvPr id="8" name="テキスト ボックス 7"/>
          <p:cNvSpPr txBox="1"/>
          <p:nvPr/>
        </p:nvSpPr>
        <p:spPr>
          <a:xfrm>
            <a:off x="1585508" y="2319894"/>
            <a:ext cx="6029943" cy="707886"/>
          </a:xfrm>
          <a:prstGeom prst="rect">
            <a:avLst/>
          </a:prstGeom>
        </p:spPr>
        <p:txBody>
          <a:bodyPr wrap="square" rtlCol="0" anchor="t">
            <a:spAutoFit/>
          </a:bodyPr>
          <a:lstStyle/>
          <a:p>
            <a:r>
              <a:rPr lang="x-none" altLang="x-none" sz="2000" dirty="0">
                <a:latin typeface="HG明朝B" panose="02020809000000000000" pitchFamily="17" charset="-128"/>
                <a:ea typeface="HG明朝B" panose="02020809000000000000" pitchFamily="17" charset="-128"/>
              </a:rPr>
              <a:t>一度に数百点の商品が目に飛び込み、</a:t>
            </a:r>
          </a:p>
          <a:p>
            <a:r>
              <a:rPr lang="x-none" altLang="x-none" sz="2000" dirty="0" smtClean="0">
                <a:latin typeface="HG明朝B" panose="02020809000000000000" pitchFamily="17" charset="-128"/>
                <a:ea typeface="HG明朝B" panose="02020809000000000000" pitchFamily="17" charset="-128"/>
              </a:rPr>
              <a:t>その中で</a:t>
            </a:r>
            <a:r>
              <a:rPr lang="ja-JP" altLang="en-US" sz="2000" dirty="0" smtClean="0">
                <a:latin typeface="HG明朝B" panose="02020809000000000000" pitchFamily="17" charset="-128"/>
                <a:ea typeface="HG明朝B" panose="02020809000000000000" pitchFamily="17" charset="-128"/>
              </a:rPr>
              <a:t>様々な</a:t>
            </a:r>
            <a:r>
              <a:rPr lang="x-none" altLang="x-none" sz="2000" dirty="0" smtClean="0">
                <a:latin typeface="HG明朝B" panose="02020809000000000000" pitchFamily="17" charset="-128"/>
                <a:ea typeface="HG明朝B" panose="02020809000000000000" pitchFamily="17" charset="-128"/>
              </a:rPr>
              <a:t>作品と比較しながらを選択できる</a:t>
            </a:r>
            <a:r>
              <a:rPr lang="x-none" altLang="x-none" sz="2000" dirty="0">
                <a:latin typeface="HG明朝B" panose="02020809000000000000" pitchFamily="17" charset="-128"/>
                <a:ea typeface="HG明朝B" panose="02020809000000000000" pitchFamily="17" charset="-128"/>
              </a:rPr>
              <a:t>。</a:t>
            </a:r>
          </a:p>
        </p:txBody>
      </p:sp>
      <p:sp>
        <p:nvSpPr>
          <p:cNvPr id="9" name="テキスト ボックス 8"/>
          <p:cNvSpPr txBox="1"/>
          <p:nvPr/>
        </p:nvSpPr>
        <p:spPr>
          <a:xfrm>
            <a:off x="-300250" y="3069944"/>
            <a:ext cx="6182436" cy="584775"/>
          </a:xfrm>
          <a:prstGeom prst="rect">
            <a:avLst/>
          </a:prstGeom>
        </p:spPr>
        <p:txBody>
          <a:bodyPr wrap="square" rtlCol="0" anchor="t">
            <a:spAutoFit/>
          </a:bodyPr>
          <a:lstStyle/>
          <a:p>
            <a:pPr algn="ctr"/>
            <a:r>
              <a:rPr lang="x-none" altLang="x-none" sz="3200" b="1" u="sng" dirty="0">
                <a:latin typeface="HG明朝B" panose="02020809000000000000" pitchFamily="17" charset="-128"/>
                <a:ea typeface="HG明朝B" panose="02020809000000000000" pitchFamily="17" charset="-128"/>
              </a:rPr>
              <a:t>しかし、</a:t>
            </a:r>
            <a:r>
              <a:rPr lang="x-none" altLang="x-none" sz="3200" b="1" u="sng" dirty="0" smtClean="0">
                <a:latin typeface="HG明朝B" panose="02020809000000000000" pitchFamily="17" charset="-128"/>
                <a:ea typeface="HG明朝B" panose="02020809000000000000" pitchFamily="17" charset="-128"/>
              </a:rPr>
              <a:t>画面上では</a:t>
            </a:r>
            <a:r>
              <a:rPr lang="ja-JP" altLang="en-US" sz="3200" b="1" u="sng" dirty="0" smtClean="0">
                <a:latin typeface="HG明朝B" panose="02020809000000000000" pitchFamily="17" charset="-128"/>
                <a:ea typeface="HG明朝B" panose="02020809000000000000" pitchFamily="17" charset="-128"/>
              </a:rPr>
              <a:t>・・・</a:t>
            </a:r>
            <a:endParaRPr lang="x-none" altLang="x-none" sz="3200" b="1" u="sng" dirty="0">
              <a:latin typeface="HG明朝B" panose="02020809000000000000" pitchFamily="17" charset="-128"/>
              <a:ea typeface="HG明朝B" panose="02020809000000000000" pitchFamily="17" charset="-128"/>
            </a:endParaRPr>
          </a:p>
        </p:txBody>
      </p:sp>
      <p:pic>
        <p:nvPicPr>
          <p:cNvPr id="10" name="図 9" descr="スクリーンショット 2016-12-11 18.23.46.png"/>
          <p:cNvPicPr>
            <a:picLocks noChangeAspect="1"/>
          </p:cNvPicPr>
          <p:nvPr/>
        </p:nvPicPr>
        <p:blipFill>
          <a:blip r:embed="rId5" cstate="email">
            <a:extLst>
              <a:ext uri="{28A0092B-C50C-407E-A947-70E740481C1C}">
                <a14:useLocalDpi xmlns:a14="http://schemas.microsoft.com/office/drawing/2010/main" val="0"/>
              </a:ext>
            </a:extLst>
          </a:blip>
          <a:stretch>
            <a:fillRect/>
          </a:stretch>
        </p:blipFill>
        <p:spPr>
          <a:xfrm>
            <a:off x="2282730" y="3656742"/>
            <a:ext cx="4692840" cy="1931620"/>
          </a:xfrm>
          <a:prstGeom prst="rect">
            <a:avLst/>
          </a:prstGeom>
        </p:spPr>
      </p:pic>
      <p:sp>
        <p:nvSpPr>
          <p:cNvPr id="11" name="テキスト ボックス 10"/>
          <p:cNvSpPr txBox="1"/>
          <p:nvPr/>
        </p:nvSpPr>
        <p:spPr>
          <a:xfrm>
            <a:off x="1214651" y="5712240"/>
            <a:ext cx="7042245" cy="1015663"/>
          </a:xfrm>
          <a:prstGeom prst="rect">
            <a:avLst/>
          </a:prstGeom>
        </p:spPr>
        <p:txBody>
          <a:bodyPr wrap="square" rtlCol="0" anchor="t">
            <a:spAutoFit/>
          </a:bodyPr>
          <a:lstStyle/>
          <a:p>
            <a:r>
              <a:rPr lang="x-none" altLang="x-none" sz="2000" dirty="0">
                <a:latin typeface="HG明朝B" panose="02020809000000000000" pitchFamily="17" charset="-128"/>
                <a:ea typeface="HG明朝B" panose="02020809000000000000" pitchFamily="17" charset="-128"/>
              </a:rPr>
              <a:t>スクロールをしなければ</a:t>
            </a:r>
            <a:r>
              <a:rPr lang="x-none" altLang="x-none" sz="2000" dirty="0" smtClean="0">
                <a:latin typeface="HG明朝B" panose="02020809000000000000" pitchFamily="17" charset="-128"/>
                <a:ea typeface="HG明朝B" panose="02020809000000000000" pitchFamily="17" charset="-128"/>
              </a:rPr>
              <a:t>、</a:t>
            </a:r>
            <a:endParaRPr lang="en-US" altLang="x-none" sz="2000" dirty="0" smtClean="0">
              <a:latin typeface="HG明朝B" panose="02020809000000000000" pitchFamily="17" charset="-128"/>
              <a:ea typeface="HG明朝B" panose="02020809000000000000" pitchFamily="17" charset="-128"/>
            </a:endParaRPr>
          </a:p>
          <a:p>
            <a:r>
              <a:rPr lang="x-none" altLang="x-none" sz="2000" dirty="0" smtClean="0">
                <a:latin typeface="HG明朝B" panose="02020809000000000000" pitchFamily="17" charset="-128"/>
                <a:ea typeface="HG明朝B" panose="02020809000000000000" pitchFamily="17" charset="-128"/>
              </a:rPr>
              <a:t>10</a:t>
            </a:r>
            <a:r>
              <a:rPr lang="x-none" altLang="x-none" sz="2000" dirty="0">
                <a:latin typeface="HG明朝B" panose="02020809000000000000" pitchFamily="17" charset="-128"/>
                <a:ea typeface="HG明朝B" panose="02020809000000000000" pitchFamily="17" charset="-128"/>
              </a:rPr>
              <a:t>から20程度の作品の中から選択しなければならないため</a:t>
            </a:r>
            <a:r>
              <a:rPr lang="x-none" altLang="x-none" sz="2000" dirty="0" smtClean="0">
                <a:latin typeface="HG明朝B" panose="02020809000000000000" pitchFamily="17" charset="-128"/>
                <a:ea typeface="HG明朝B" panose="02020809000000000000" pitchFamily="17" charset="-128"/>
              </a:rPr>
              <a:t>、</a:t>
            </a:r>
            <a:endParaRPr lang="en-US" altLang="x-none" sz="2000" dirty="0" smtClean="0">
              <a:latin typeface="HG明朝B" panose="02020809000000000000" pitchFamily="17" charset="-128"/>
              <a:ea typeface="HG明朝B" panose="02020809000000000000" pitchFamily="17" charset="-128"/>
            </a:endParaRPr>
          </a:p>
          <a:p>
            <a:r>
              <a:rPr lang="x-none" altLang="x-none" sz="2000" u="sng" dirty="0" smtClean="0">
                <a:solidFill>
                  <a:srgbClr val="C00000"/>
                </a:solidFill>
                <a:latin typeface="HG明朝B" panose="02020809000000000000" pitchFamily="17" charset="-128"/>
                <a:ea typeface="HG明朝B" panose="02020809000000000000" pitchFamily="17" charset="-128"/>
              </a:rPr>
              <a:t>より少ない情報の中から作品を選択</a:t>
            </a:r>
            <a:r>
              <a:rPr lang="x-none" altLang="x-none" sz="2000" u="sng" dirty="0">
                <a:solidFill>
                  <a:srgbClr val="C00000"/>
                </a:solidFill>
                <a:latin typeface="HG明朝B" panose="02020809000000000000" pitchFamily="17" charset="-128"/>
                <a:ea typeface="HG明朝B" panose="02020809000000000000" pitchFamily="17" charset="-128"/>
              </a:rPr>
              <a:t>。</a:t>
            </a:r>
          </a:p>
        </p:txBody>
      </p:sp>
      <p:sp>
        <p:nvSpPr>
          <p:cNvPr id="15" name="タイトル 1"/>
          <p:cNvSpPr txBox="1">
            <a:spLocks/>
          </p:cNvSpPr>
          <p:nvPr/>
        </p:nvSpPr>
        <p:spPr>
          <a:xfrm>
            <a:off x="186905" y="43132"/>
            <a:ext cx="1176172" cy="493712"/>
          </a:xfrm>
          <a:prstGeom prst="rect">
            <a:avLst/>
          </a:prstGeom>
        </p:spPr>
        <p:txBody>
          <a:bodyPr vert="horz" lIns="91440" tIns="45720" rIns="91440" bIns="45720" rtlCol="0" anchor="ctr">
            <a:noAutofit/>
          </a:bodyPr>
          <a:lstStyle>
            <a:lvl1pPr algn="ctr" defTabSz="457200" rtl="0" eaLnBrk="1" latinLnBrk="0" hangingPunct="1">
              <a:spcBef>
                <a:spcPct val="0"/>
              </a:spcBef>
              <a:buNone/>
              <a:defRPr kumimoji="1" sz="4400" kern="1200">
                <a:solidFill>
                  <a:schemeClr val="tx1"/>
                </a:solidFill>
                <a:latin typeface="+mj-lt"/>
                <a:ea typeface="+mj-ea"/>
                <a:cs typeface="+mj-cs"/>
              </a:defRPr>
            </a:lvl1pPr>
          </a:lstStyle>
          <a:p>
            <a:r>
              <a:rPr lang="x-none" altLang="x-none" sz="1800" dirty="0">
                <a:solidFill>
                  <a:srgbClr val="000000"/>
                </a:solidFill>
                <a:latin typeface="HG明朝B" panose="02020809000000000000" pitchFamily="17" charset="-128"/>
                <a:ea typeface="HG明朝B" panose="02020809000000000000" pitchFamily="17" charset="-128"/>
              </a:rPr>
              <a:t>現状分析</a:t>
            </a:r>
          </a:p>
        </p:txBody>
      </p:sp>
    </p:spTree>
    <p:extLst>
      <p:ext uri="{BB962C8B-B14F-4D97-AF65-F5344CB8AC3E}">
        <p14:creationId xmlns:p14="http://schemas.microsoft.com/office/powerpoint/2010/main" val="95881289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正方形/長方形 12"/>
          <p:cNvSpPr/>
          <p:nvPr/>
        </p:nvSpPr>
        <p:spPr>
          <a:xfrm>
            <a:off x="186904" y="1667664"/>
            <a:ext cx="8615901" cy="3019404"/>
          </a:xfrm>
          <a:prstGeom prst="rect">
            <a:avLst/>
          </a:prstGeom>
          <a:solidFill>
            <a:schemeClr val="accent1">
              <a:alpha val="5000"/>
            </a:schemeClr>
          </a:solidFill>
          <a:ln/>
        </p:spPr>
        <p:style>
          <a:lnRef idx="0">
            <a:schemeClr val="accent2"/>
          </a:lnRef>
          <a:fillRef idx="3">
            <a:schemeClr val="accent2"/>
          </a:fillRef>
          <a:effectRef idx="3">
            <a:schemeClr val="accent2"/>
          </a:effectRef>
          <a:fontRef idx="minor">
            <a:schemeClr val="lt1"/>
          </a:fontRef>
        </p:style>
        <p:txBody>
          <a:bodyPr rtlCol="0" anchor="ctr"/>
          <a:lstStyle/>
          <a:p>
            <a:pPr algn="ctr"/>
            <a:endParaRPr lang="ja-JP" altLang="en-US"/>
          </a:p>
        </p:txBody>
      </p:sp>
      <p:sp>
        <p:nvSpPr>
          <p:cNvPr id="2" name="タイトル 1"/>
          <p:cNvSpPr>
            <a:spLocks noGrp="1"/>
          </p:cNvSpPr>
          <p:nvPr>
            <p:ph type="title"/>
          </p:nvPr>
        </p:nvSpPr>
        <p:spPr>
          <a:xfrm>
            <a:off x="227849" y="180400"/>
            <a:ext cx="8229600" cy="1143000"/>
          </a:xfrm>
        </p:spPr>
        <p:txBody>
          <a:bodyPr>
            <a:normAutofit/>
          </a:bodyPr>
          <a:lstStyle/>
          <a:p>
            <a:pPr algn="l"/>
            <a:r>
              <a:rPr kumimoji="1" lang="x-none" altLang="x-none" sz="3600" b="1" dirty="0">
                <a:latin typeface="HG明朝B" panose="02020809000000000000" pitchFamily="17" charset="-128"/>
                <a:ea typeface="HG明朝B" panose="02020809000000000000" pitchFamily="17" charset="-128"/>
              </a:rPr>
              <a:t>動画メディアの専門家によると…</a:t>
            </a:r>
            <a:r>
              <a:rPr kumimoji="1" lang="x-none" altLang="x-none" sz="3600" dirty="0">
                <a:latin typeface="HG明朝B" panose="02020809000000000000" pitchFamily="17" charset="-128"/>
                <a:ea typeface="HG明朝B" panose="02020809000000000000" pitchFamily="17" charset="-128"/>
              </a:rPr>
              <a:t> </a:t>
            </a:r>
            <a:endParaRPr kumimoji="1" lang="x-none" altLang="x-none" sz="3600" dirty="0">
              <a:solidFill>
                <a:srgbClr val="000000"/>
              </a:solidFill>
              <a:latin typeface="HG明朝B" panose="02020809000000000000" pitchFamily="17" charset="-128"/>
              <a:ea typeface="HG明朝B" panose="02020809000000000000" pitchFamily="17" charset="-128"/>
            </a:endParaRPr>
          </a:p>
        </p:txBody>
      </p:sp>
      <p:sp>
        <p:nvSpPr>
          <p:cNvPr id="3" name="コンテンツ プレースホルダー 2"/>
          <p:cNvSpPr>
            <a:spLocks noGrp="1"/>
          </p:cNvSpPr>
          <p:nvPr>
            <p:ph idx="1"/>
          </p:nvPr>
        </p:nvSpPr>
        <p:spPr>
          <a:xfrm>
            <a:off x="380054" y="1794306"/>
            <a:ext cx="8229600" cy="2879114"/>
          </a:xfrm>
        </p:spPr>
        <p:txBody>
          <a:bodyPr vert="horz" lIns="91440" tIns="45720" rIns="91440" bIns="45720" rtlCol="0" anchor="t">
            <a:normAutofit lnSpcReduction="10000"/>
          </a:bodyPr>
          <a:lstStyle/>
          <a:p>
            <a:pPr marL="0" indent="0">
              <a:buNone/>
            </a:pPr>
            <a:r>
              <a:rPr lang="en-US" altLang="ja-JP" sz="2800" dirty="0">
                <a:latin typeface="HGP明朝B" panose="02020800000000000000" pitchFamily="18" charset="-128"/>
                <a:ea typeface="HGP明朝B" panose="02020800000000000000" pitchFamily="18" charset="-128"/>
              </a:rPr>
              <a:t>SVOD </a:t>
            </a:r>
            <a:r>
              <a:rPr lang="x-none" altLang="en-US" sz="2800" dirty="0" smtClean="0">
                <a:latin typeface="HGP明朝B" panose="02020800000000000000" pitchFamily="18" charset="-128"/>
                <a:ea typeface="HGP明朝B" panose="02020800000000000000" pitchFamily="18" charset="-128"/>
              </a:rPr>
              <a:t>にとって見たい動画が見つからないのは死活問題</a:t>
            </a:r>
            <a:r>
              <a:rPr lang="ja-JP" altLang="en-US" sz="2800" dirty="0" err="1" smtClean="0">
                <a:latin typeface="HGP明朝B" panose="02020800000000000000" pitchFamily="18" charset="-128"/>
                <a:ea typeface="HGP明朝B" panose="02020800000000000000" pitchFamily="18" charset="-128"/>
              </a:rPr>
              <a:t>。</a:t>
            </a:r>
            <a:r>
              <a:rPr lang="x-none" altLang="en-US" sz="2800" dirty="0" smtClean="0">
                <a:latin typeface="HGP明朝B" panose="02020800000000000000" pitchFamily="18" charset="-128"/>
                <a:ea typeface="HGP明朝B" panose="02020800000000000000" pitchFamily="18" charset="-128"/>
              </a:rPr>
              <a:t>そこで重要なのは</a:t>
            </a:r>
            <a:r>
              <a:rPr lang="x-none" altLang="x-none" sz="2800" dirty="0" smtClean="0">
                <a:solidFill>
                  <a:srgbClr val="C00000"/>
                </a:solidFill>
                <a:latin typeface="HGP明朝B" panose="02020800000000000000" pitchFamily="18" charset="-128"/>
                <a:ea typeface="HGP明朝B" panose="02020800000000000000" pitchFamily="18" charset="-128"/>
              </a:rPr>
              <a:t>レコメンデーション</a:t>
            </a:r>
            <a:r>
              <a:rPr lang="x-none" altLang="x-none" sz="2800" dirty="0" smtClean="0">
                <a:latin typeface="HGP明朝B" panose="02020800000000000000" pitchFamily="18" charset="-128"/>
                <a:ea typeface="HGP明朝B" panose="02020800000000000000" pitchFamily="18" charset="-128"/>
              </a:rPr>
              <a:t>だ</a:t>
            </a:r>
            <a:r>
              <a:rPr lang="x-none" altLang="x-none" sz="2800" dirty="0">
                <a:latin typeface="HGP明朝B" panose="02020800000000000000" pitchFamily="18" charset="-128"/>
                <a:ea typeface="HGP明朝B" panose="02020800000000000000" pitchFamily="18" charset="-128"/>
              </a:rPr>
              <a:t>。</a:t>
            </a:r>
            <a:endParaRPr lang="x-none" altLang="ja-JP" sz="2800" dirty="0">
              <a:latin typeface="HGP明朝B" panose="02020800000000000000" pitchFamily="18" charset="-128"/>
              <a:ea typeface="HGP明朝B" panose="02020800000000000000" pitchFamily="18" charset="-128"/>
            </a:endParaRPr>
          </a:p>
          <a:p>
            <a:pPr marL="0" indent="0" algn="r">
              <a:buNone/>
            </a:pPr>
            <a:r>
              <a:rPr lang="x-none" altLang="x-none" sz="1100" i="1" dirty="0">
                <a:latin typeface="HGP明朝B" panose="02020800000000000000" pitchFamily="18" charset="-128"/>
                <a:ea typeface="HGP明朝B" panose="02020800000000000000" pitchFamily="18" charset="-128"/>
              </a:rPr>
              <a:t>拡張するテレビ</a:t>
            </a:r>
            <a:endParaRPr lang="en-US" altLang="x-none" sz="1100" i="1" dirty="0">
              <a:latin typeface="HGP明朝B" panose="02020800000000000000" pitchFamily="18" charset="-128"/>
              <a:ea typeface="HGP明朝B" panose="02020800000000000000" pitchFamily="18" charset="-128"/>
            </a:endParaRPr>
          </a:p>
          <a:p>
            <a:pPr marL="0" indent="0" algn="r">
              <a:buNone/>
            </a:pPr>
            <a:r>
              <a:rPr lang="ja-JP" altLang="en-US" sz="1100" i="1" dirty="0">
                <a:latin typeface="HGP明朝B" panose="02020800000000000000" pitchFamily="18" charset="-128"/>
                <a:ea typeface="HGP明朝B" panose="02020800000000000000" pitchFamily="18" charset="-128"/>
              </a:rPr>
              <a:t>堺 </a:t>
            </a:r>
            <a:r>
              <a:rPr lang="ja-JP" altLang="en-US" sz="1100" i="1" dirty="0" smtClean="0">
                <a:latin typeface="HGP明朝B" panose="02020800000000000000" pitchFamily="18" charset="-128"/>
                <a:ea typeface="HGP明朝B" panose="02020800000000000000" pitchFamily="18" charset="-128"/>
              </a:rPr>
              <a:t>治</a:t>
            </a:r>
            <a:endParaRPr lang="en-US" altLang="ja-JP" sz="1100" i="1" dirty="0" smtClean="0">
              <a:latin typeface="HGP明朝B" panose="02020800000000000000" pitchFamily="18" charset="-128"/>
              <a:ea typeface="HGP明朝B" panose="02020800000000000000" pitchFamily="18" charset="-128"/>
            </a:endParaRPr>
          </a:p>
          <a:p>
            <a:pPr marL="0" indent="0" algn="r">
              <a:buNone/>
            </a:pPr>
            <a:endParaRPr kumimoji="1" lang="en-US" altLang="x-none" sz="1100" i="1" dirty="0">
              <a:latin typeface="HGP明朝B" panose="02020800000000000000" pitchFamily="18" charset="-128"/>
              <a:ea typeface="HGP明朝B" panose="02020800000000000000" pitchFamily="18" charset="-128"/>
            </a:endParaRPr>
          </a:p>
          <a:p>
            <a:pPr marL="0" indent="0">
              <a:buNone/>
            </a:pPr>
            <a:r>
              <a:rPr kumimoji="1" lang="x-none" altLang="x-none" sz="2800" dirty="0" smtClean="0">
                <a:latin typeface="HGP明朝B" panose="02020800000000000000" pitchFamily="18" charset="-128"/>
                <a:ea typeface="HGP明朝B" panose="02020800000000000000" pitchFamily="18" charset="-128"/>
              </a:rPr>
              <a:t>ネットフリックスはアメリカにおいて</a:t>
            </a:r>
            <a:r>
              <a:rPr kumimoji="1" lang="x-none" altLang="x-none" sz="2800" dirty="0" smtClean="0">
                <a:solidFill>
                  <a:srgbClr val="C00000"/>
                </a:solidFill>
                <a:latin typeface="HGP明朝B" panose="02020800000000000000" pitchFamily="18" charset="-128"/>
                <a:ea typeface="HGP明朝B" panose="02020800000000000000" pitchFamily="18" charset="-128"/>
              </a:rPr>
              <a:t>利用者の７５</a:t>
            </a:r>
            <a:r>
              <a:rPr kumimoji="1" lang="ja-JP" altLang="en-US" sz="2800" dirty="0" smtClean="0">
                <a:solidFill>
                  <a:srgbClr val="C00000"/>
                </a:solidFill>
                <a:latin typeface="HGP明朝B" panose="02020800000000000000" pitchFamily="18" charset="-128"/>
                <a:ea typeface="HGP明朝B" panose="02020800000000000000" pitchFamily="18" charset="-128"/>
              </a:rPr>
              <a:t>％</a:t>
            </a:r>
            <a:r>
              <a:rPr kumimoji="1" lang="x-none" altLang="x-none" sz="2800" dirty="0" smtClean="0">
                <a:solidFill>
                  <a:srgbClr val="C00000"/>
                </a:solidFill>
                <a:latin typeface="HGP明朝B" panose="02020800000000000000" pitchFamily="18" charset="-128"/>
                <a:ea typeface="HGP明朝B" panose="02020800000000000000" pitchFamily="18" charset="-128"/>
              </a:rPr>
              <a:t>が次にみる作品をレコメンド経由で決定</a:t>
            </a:r>
            <a:r>
              <a:rPr kumimoji="1" lang="x-none" altLang="x-none" sz="2800" dirty="0" smtClean="0">
                <a:latin typeface="HGP明朝B" panose="02020800000000000000" pitchFamily="18" charset="-128"/>
                <a:ea typeface="HGP明朝B" panose="02020800000000000000" pitchFamily="18" charset="-128"/>
              </a:rPr>
              <a:t>している。</a:t>
            </a:r>
            <a:endParaRPr kumimoji="1" lang="x-none" altLang="x-none" sz="2800" dirty="0">
              <a:latin typeface="HGP明朝B" panose="02020800000000000000" pitchFamily="18" charset="-128"/>
              <a:ea typeface="HGP明朝B" panose="02020800000000000000" pitchFamily="18" charset="-128"/>
            </a:endParaRPr>
          </a:p>
          <a:p>
            <a:pPr marL="0" indent="0" algn="r">
              <a:buNone/>
            </a:pPr>
            <a:endParaRPr kumimoji="1" lang="en-US" altLang="x-none" sz="1200" i="1" dirty="0" smtClean="0">
              <a:latin typeface="HGP明朝B" panose="02020800000000000000" pitchFamily="18" charset="-128"/>
              <a:ea typeface="HGP明朝B" panose="02020800000000000000" pitchFamily="18" charset="-128"/>
            </a:endParaRPr>
          </a:p>
          <a:p>
            <a:pPr marL="0" indent="0" algn="r">
              <a:buNone/>
            </a:pPr>
            <a:r>
              <a:rPr kumimoji="1" lang="x-none" altLang="x-none" sz="1200" i="1" dirty="0" smtClean="0">
                <a:latin typeface="HGP明朝B" panose="02020800000000000000" pitchFamily="18" charset="-128"/>
                <a:ea typeface="HGP明朝B" panose="02020800000000000000" pitchFamily="18" charset="-128"/>
              </a:rPr>
              <a:t>ネットフリックスの時代“</a:t>
            </a:r>
            <a:r>
              <a:rPr kumimoji="1" lang="x-none" altLang="x-none" sz="1200" i="1" dirty="0">
                <a:latin typeface="HGP明朝B" panose="02020800000000000000" pitchFamily="18" charset="-128"/>
                <a:ea typeface="HGP明朝B" panose="02020800000000000000" pitchFamily="18" charset="-128"/>
              </a:rPr>
              <a:t>配信とスマホがテレビを変える” </a:t>
            </a:r>
          </a:p>
          <a:p>
            <a:pPr marL="0" indent="0" algn="r">
              <a:buNone/>
            </a:pPr>
            <a:r>
              <a:rPr kumimoji="1" lang="x-none" altLang="x-none" sz="1200" i="1" dirty="0" smtClean="0">
                <a:latin typeface="HGP明朝B" panose="02020800000000000000" pitchFamily="18" charset="-128"/>
                <a:ea typeface="HGP明朝B" panose="02020800000000000000" pitchFamily="18" charset="-128"/>
              </a:rPr>
              <a:t>西田宗千佳</a:t>
            </a:r>
            <a:r>
              <a:rPr kumimoji="1" lang="x-none" altLang="x-none" sz="1200" dirty="0">
                <a:latin typeface="HGP明朝B" panose="02020800000000000000" pitchFamily="18" charset="-128"/>
                <a:ea typeface="HGP明朝B" panose="02020800000000000000" pitchFamily="18" charset="-128"/>
              </a:rPr>
              <a:t> </a:t>
            </a:r>
          </a:p>
        </p:txBody>
      </p:sp>
      <p:sp>
        <p:nvSpPr>
          <p:cNvPr id="7" name="テキスト ボックス 6"/>
          <p:cNvSpPr txBox="1"/>
          <p:nvPr/>
        </p:nvSpPr>
        <p:spPr>
          <a:xfrm>
            <a:off x="3473569" y="3480758"/>
            <a:ext cx="2743200" cy="369332"/>
          </a:xfrm>
          <a:prstGeom prst="rect">
            <a:avLst/>
          </a:prstGeom>
        </p:spPr>
        <p:txBody>
          <a:bodyPr rtlCol="0">
            <a:spAutoFit/>
          </a:bodyPr>
          <a:lstStyle/>
          <a:p>
            <a:pPr algn="ctr"/>
            <a:endParaRPr lang="x-none" altLang="x-none" dirty="0">
              <a:solidFill>
                <a:srgbClr val="000000"/>
              </a:solidFill>
              <a:latin typeface="ＭＳ Ｐゴシック"/>
            </a:endParaRPr>
          </a:p>
        </p:txBody>
      </p:sp>
      <p:sp>
        <p:nvSpPr>
          <p:cNvPr id="5" name="スライド番号プレースホルダー 4"/>
          <p:cNvSpPr>
            <a:spLocks noGrp="1"/>
          </p:cNvSpPr>
          <p:nvPr>
            <p:ph type="sldNum" sz="quarter" idx="12"/>
          </p:nvPr>
        </p:nvSpPr>
        <p:spPr/>
        <p:txBody>
          <a:bodyPr/>
          <a:lstStyle/>
          <a:p>
            <a:fld id="{3716F7F3-095C-FF4D-AF29-008D5C28A395}" type="slidenum">
              <a:rPr kumimoji="1" lang="ja-JP" altLang="en-US" smtClean="0"/>
              <a:t>14</a:t>
            </a:fld>
            <a:endParaRPr kumimoji="1" lang="ja-JP" altLang="en-US"/>
          </a:p>
        </p:txBody>
      </p:sp>
      <p:sp>
        <p:nvSpPr>
          <p:cNvPr id="6" name="テキスト ボックス 5"/>
          <p:cNvSpPr txBox="1"/>
          <p:nvPr/>
        </p:nvSpPr>
        <p:spPr>
          <a:xfrm>
            <a:off x="0" y="5143447"/>
            <a:ext cx="9366218" cy="954107"/>
          </a:xfrm>
          <a:prstGeom prst="rect">
            <a:avLst/>
          </a:prstGeom>
          <a:noFill/>
        </p:spPr>
        <p:txBody>
          <a:bodyPr wrap="none" rtlCol="0">
            <a:spAutoFit/>
          </a:bodyPr>
          <a:lstStyle/>
          <a:p>
            <a:pPr lvl="0"/>
            <a:r>
              <a:rPr lang="x-none" altLang="x-none" sz="2400" dirty="0">
                <a:solidFill>
                  <a:prstClr val="black"/>
                </a:solidFill>
                <a:latin typeface="HG明朝B" panose="02020809000000000000" pitchFamily="17" charset="-128"/>
                <a:ea typeface="HG明朝B" panose="02020809000000000000" pitchFamily="17" charset="-128"/>
              </a:rPr>
              <a:t>つまり… </a:t>
            </a:r>
            <a:endParaRPr lang="x-none" altLang="x-none" sz="3200" dirty="0">
              <a:solidFill>
                <a:srgbClr val="000000"/>
              </a:solidFill>
              <a:latin typeface="HG明朝B" panose="02020809000000000000" pitchFamily="17" charset="-128"/>
              <a:ea typeface="HG明朝B" panose="02020809000000000000" pitchFamily="17" charset="-128"/>
            </a:endParaRPr>
          </a:p>
          <a:p>
            <a:pPr lvl="0" algn="ctr"/>
            <a:r>
              <a:rPr lang="x-none" altLang="x-none" sz="3200" u="sng" dirty="0">
                <a:solidFill>
                  <a:srgbClr val="C00000"/>
                </a:solidFill>
                <a:latin typeface="Cambria Math" panose="02040503050406030204" pitchFamily="18" charset="0"/>
                <a:ea typeface="Cambria Math" panose="02040503050406030204" pitchFamily="18" charset="0"/>
              </a:rPr>
              <a:t>SVOD</a:t>
            </a:r>
            <a:r>
              <a:rPr lang="x-none" altLang="x-none" sz="3200" u="sng" dirty="0" smtClean="0">
                <a:solidFill>
                  <a:srgbClr val="C00000"/>
                </a:solidFill>
                <a:latin typeface="HG明朝B" panose="02020809000000000000" pitchFamily="17" charset="-128"/>
                <a:ea typeface="HG明朝B" panose="02020809000000000000" pitchFamily="17" charset="-128"/>
              </a:rPr>
              <a:t>においてレコメンド機能の充実が重要</a:t>
            </a:r>
            <a:r>
              <a:rPr lang="ja-JP" altLang="en-US" sz="3200" u="sng" dirty="0" smtClean="0">
                <a:solidFill>
                  <a:srgbClr val="C00000"/>
                </a:solidFill>
                <a:latin typeface="HG明朝B" panose="02020809000000000000" pitchFamily="17" charset="-128"/>
                <a:ea typeface="HG明朝B" panose="02020809000000000000" pitchFamily="17" charset="-128"/>
              </a:rPr>
              <a:t>！！</a:t>
            </a:r>
            <a:endParaRPr kumimoji="1" lang="ja-JP" altLang="en-US" sz="3200" dirty="0"/>
          </a:p>
        </p:txBody>
      </p:sp>
      <p:sp>
        <p:nvSpPr>
          <p:cNvPr id="12" name="タイトル 1"/>
          <p:cNvSpPr txBox="1">
            <a:spLocks/>
          </p:cNvSpPr>
          <p:nvPr/>
        </p:nvSpPr>
        <p:spPr>
          <a:xfrm>
            <a:off x="186905" y="43132"/>
            <a:ext cx="1176172" cy="493712"/>
          </a:xfrm>
          <a:prstGeom prst="rect">
            <a:avLst/>
          </a:prstGeom>
        </p:spPr>
        <p:txBody>
          <a:bodyPr vert="horz" lIns="91440" tIns="45720" rIns="91440" bIns="45720" rtlCol="0" anchor="ctr">
            <a:noAutofit/>
          </a:bodyPr>
          <a:lstStyle>
            <a:lvl1pPr algn="ctr" defTabSz="457200" rtl="0" eaLnBrk="1" latinLnBrk="0" hangingPunct="1">
              <a:spcBef>
                <a:spcPct val="0"/>
              </a:spcBef>
              <a:buNone/>
              <a:defRPr kumimoji="1" sz="4400" kern="1200">
                <a:solidFill>
                  <a:schemeClr val="tx1"/>
                </a:solidFill>
                <a:latin typeface="+mj-lt"/>
                <a:ea typeface="+mj-ea"/>
                <a:cs typeface="+mj-cs"/>
              </a:defRPr>
            </a:lvl1pPr>
          </a:lstStyle>
          <a:p>
            <a:r>
              <a:rPr lang="x-none" altLang="x-none" sz="1800" dirty="0">
                <a:solidFill>
                  <a:srgbClr val="000000"/>
                </a:solidFill>
                <a:latin typeface="HG明朝B" panose="02020809000000000000" pitchFamily="17" charset="-128"/>
                <a:ea typeface="HG明朝B" panose="02020809000000000000" pitchFamily="17" charset="-128"/>
              </a:rPr>
              <a:t>現状分析</a:t>
            </a:r>
          </a:p>
        </p:txBody>
      </p:sp>
    </p:spTree>
    <p:extLst>
      <p:ext uri="{BB962C8B-B14F-4D97-AF65-F5344CB8AC3E}">
        <p14:creationId xmlns:p14="http://schemas.microsoft.com/office/powerpoint/2010/main" val="424603744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73074" y="110087"/>
            <a:ext cx="8229600" cy="1143000"/>
          </a:xfrm>
        </p:spPr>
        <p:txBody>
          <a:bodyPr>
            <a:normAutofit/>
          </a:bodyPr>
          <a:lstStyle/>
          <a:p>
            <a:pPr algn="l"/>
            <a:r>
              <a:rPr kumimoji="1" lang="x-none" altLang="x-none" sz="3600" dirty="0" smtClean="0">
                <a:latin typeface="HG明朝B" panose="02020809000000000000" pitchFamily="17" charset="-128"/>
                <a:ea typeface="HG明朝B" panose="02020809000000000000" pitchFamily="17" charset="-128"/>
              </a:rPr>
              <a:t>レコメンデーションと</a:t>
            </a:r>
            <a:r>
              <a:rPr kumimoji="1" lang="ja-JP" altLang="en-US" sz="3600" dirty="0" smtClean="0">
                <a:latin typeface="HG明朝B" panose="02020809000000000000" pitchFamily="17" charset="-128"/>
                <a:ea typeface="HG明朝B" panose="02020809000000000000" pitchFamily="17" charset="-128"/>
              </a:rPr>
              <a:t>は</a:t>
            </a:r>
            <a:r>
              <a:rPr kumimoji="1" lang="en-US" altLang="ja-JP" sz="3600" dirty="0" smtClean="0">
                <a:latin typeface="HG明朝B" panose="02020809000000000000" pitchFamily="17" charset="-128"/>
                <a:ea typeface="HG明朝B" panose="02020809000000000000" pitchFamily="17" charset="-128"/>
              </a:rPr>
              <a:t>―</a:t>
            </a:r>
            <a:endParaRPr kumimoji="1" lang="x-none" altLang="x-none" sz="3600" dirty="0">
              <a:solidFill>
                <a:srgbClr val="000000"/>
              </a:solidFill>
              <a:latin typeface="HG明朝B" panose="02020809000000000000" pitchFamily="17" charset="-128"/>
              <a:ea typeface="HG明朝B" panose="02020809000000000000" pitchFamily="17" charset="-128"/>
            </a:endParaRPr>
          </a:p>
        </p:txBody>
      </p:sp>
      <p:sp>
        <p:nvSpPr>
          <p:cNvPr id="3" name="コンテンツ プレースホルダー 2"/>
          <p:cNvSpPr>
            <a:spLocks noGrp="1"/>
          </p:cNvSpPr>
          <p:nvPr>
            <p:ph idx="1"/>
          </p:nvPr>
        </p:nvSpPr>
        <p:spPr>
          <a:xfrm>
            <a:off x="826651" y="1318313"/>
            <a:ext cx="8317349" cy="1141232"/>
          </a:xfrm>
        </p:spPr>
        <p:txBody>
          <a:bodyPr vert="horz" lIns="91440" tIns="45720" rIns="91440" bIns="45720" rtlCol="0" anchor="t">
            <a:normAutofit/>
          </a:bodyPr>
          <a:lstStyle/>
          <a:p>
            <a:pPr marL="0" indent="0">
              <a:buNone/>
            </a:pPr>
            <a:r>
              <a:rPr lang="ja-JP" altLang="en-US" sz="1800" dirty="0" smtClean="0">
                <a:latin typeface="HGP明朝B" panose="02020800000000000000" pitchFamily="18" charset="-128"/>
                <a:ea typeface="HGP明朝B" panose="02020800000000000000" pitchFamily="18" charset="-128"/>
              </a:rPr>
              <a:t>顧客</a:t>
            </a:r>
            <a:r>
              <a:rPr lang="ja-JP" altLang="en-US" sz="1800" dirty="0">
                <a:latin typeface="HGP明朝B" panose="02020800000000000000" pitchFamily="18" charset="-128"/>
                <a:ea typeface="HGP明朝B" panose="02020800000000000000" pitchFamily="18" charset="-128"/>
              </a:rPr>
              <a:t>（訪問客・購買客）に対して、特定の製品やサービスなどを推奨する</a:t>
            </a:r>
            <a:r>
              <a:rPr lang="ja-JP" altLang="en-US" sz="1800" dirty="0" smtClean="0">
                <a:latin typeface="HGP明朝B" panose="02020800000000000000" pitchFamily="18" charset="-128"/>
                <a:ea typeface="HGP明朝B" panose="02020800000000000000" pitchFamily="18" charset="-128"/>
              </a:rPr>
              <a:t>こと</a:t>
            </a:r>
            <a:endParaRPr lang="en-US" altLang="ja-JP" sz="1800" dirty="0" smtClean="0">
              <a:latin typeface="HGP明朝B" panose="02020800000000000000" pitchFamily="18" charset="-128"/>
              <a:ea typeface="HGP明朝B" panose="02020800000000000000" pitchFamily="18" charset="-128"/>
            </a:endParaRPr>
          </a:p>
          <a:p>
            <a:pPr marL="0" indent="0">
              <a:buNone/>
            </a:pPr>
            <a:r>
              <a:rPr lang="x-none" altLang="x-none" sz="1800" dirty="0" smtClean="0">
                <a:latin typeface="HGP明朝B" panose="02020800000000000000" pitchFamily="18" charset="-128"/>
                <a:ea typeface="HGP明朝B" panose="02020800000000000000" pitchFamily="18" charset="-128"/>
              </a:rPr>
              <a:t>対象者にとって価値があると思われるコンテンツ</a:t>
            </a:r>
            <a:r>
              <a:rPr lang="x-none" altLang="x-none" sz="1800" dirty="0">
                <a:latin typeface="HGP明朝B" panose="02020800000000000000" pitchFamily="18" charset="-128"/>
                <a:ea typeface="HGP明朝B" panose="02020800000000000000" pitchFamily="18" charset="-128"/>
              </a:rPr>
              <a:t>（商品や情報）</a:t>
            </a:r>
            <a:r>
              <a:rPr lang="x-none" altLang="x-none" sz="1800" dirty="0" smtClean="0">
                <a:latin typeface="HGP明朝B" panose="02020800000000000000" pitchFamily="18" charset="-128"/>
                <a:ea typeface="HGP明朝B" panose="02020800000000000000" pitchFamily="18" charset="-128"/>
              </a:rPr>
              <a:t>をより個別的に提示すること</a:t>
            </a:r>
            <a:endParaRPr kumimoji="1" lang="x-none" altLang="x-none" sz="1800" dirty="0">
              <a:latin typeface="HGP明朝B" panose="02020800000000000000" pitchFamily="18" charset="-128"/>
              <a:ea typeface="HGP明朝B" panose="02020800000000000000" pitchFamily="18" charset="-128"/>
            </a:endParaRPr>
          </a:p>
        </p:txBody>
      </p:sp>
      <p:pic>
        <p:nvPicPr>
          <p:cNvPr id="5" name="図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61265" y="2287945"/>
            <a:ext cx="7774135" cy="2898854"/>
          </a:xfrm>
          <a:prstGeom prst="rect">
            <a:avLst/>
          </a:prstGeom>
        </p:spPr>
      </p:pic>
      <p:sp>
        <p:nvSpPr>
          <p:cNvPr id="6" name="テキスト ボックス 5"/>
          <p:cNvSpPr txBox="1"/>
          <p:nvPr/>
        </p:nvSpPr>
        <p:spPr>
          <a:xfrm>
            <a:off x="1308335" y="5215473"/>
            <a:ext cx="6479997" cy="1477328"/>
          </a:xfrm>
          <a:prstGeom prst="rect">
            <a:avLst/>
          </a:prstGeom>
        </p:spPr>
        <p:txBody>
          <a:bodyPr wrap="square" rtlCol="0" anchor="t">
            <a:spAutoFit/>
          </a:bodyPr>
          <a:lstStyle/>
          <a:p>
            <a:r>
              <a:rPr lang="ja-JP" altLang="en-US" dirty="0" smtClean="0">
                <a:latin typeface="HGP明朝B" panose="02020800000000000000" pitchFamily="18" charset="-128"/>
                <a:ea typeface="HGP明朝B" panose="02020800000000000000" pitchFamily="18" charset="-128"/>
              </a:rPr>
              <a:t>（例）</a:t>
            </a:r>
            <a:endParaRPr lang="en-US" altLang="ja-JP" dirty="0" smtClean="0">
              <a:latin typeface="HGP明朝B" panose="02020800000000000000" pitchFamily="18" charset="-128"/>
              <a:ea typeface="HGP明朝B" panose="02020800000000000000" pitchFamily="18" charset="-128"/>
            </a:endParaRPr>
          </a:p>
          <a:p>
            <a:r>
              <a:rPr lang="ja-JP" altLang="en-US" sz="2400" dirty="0" smtClean="0">
                <a:latin typeface="HGP明朝B" panose="02020800000000000000" pitchFamily="18" charset="-128"/>
                <a:ea typeface="HGP明朝B" panose="02020800000000000000" pitchFamily="18" charset="-128"/>
              </a:rPr>
              <a:t>あなた</a:t>
            </a:r>
            <a:r>
              <a:rPr lang="ja-JP" altLang="en-US" sz="2400" dirty="0">
                <a:latin typeface="HGP明朝B" panose="02020800000000000000" pitchFamily="18" charset="-128"/>
                <a:ea typeface="HGP明朝B" panose="02020800000000000000" pitchFamily="18" charset="-128"/>
              </a:rPr>
              <a:t>にお薦め</a:t>
            </a:r>
            <a:r>
              <a:rPr lang="ja-JP" altLang="en-US" sz="2400" dirty="0" smtClean="0">
                <a:latin typeface="HGP明朝B" panose="02020800000000000000" pitchFamily="18" charset="-128"/>
                <a:ea typeface="HGP明朝B" panose="02020800000000000000" pitchFamily="18" charset="-128"/>
              </a:rPr>
              <a:t>の作品は</a:t>
            </a:r>
            <a:r>
              <a:rPr lang="ja-JP" altLang="en-US" sz="2400" dirty="0">
                <a:latin typeface="HGP明朝B" panose="02020800000000000000" pitchFamily="18" charset="-128"/>
                <a:ea typeface="HGP明朝B" panose="02020800000000000000" pitchFamily="18" charset="-128"/>
              </a:rPr>
              <a:t>こちら</a:t>
            </a:r>
          </a:p>
          <a:p>
            <a:r>
              <a:rPr lang="ja-JP" altLang="en-US" sz="2400" dirty="0" smtClean="0">
                <a:latin typeface="HGP明朝B" panose="02020800000000000000" pitchFamily="18" charset="-128"/>
                <a:ea typeface="HGP明朝B" panose="02020800000000000000" pitchFamily="18" charset="-128"/>
              </a:rPr>
              <a:t>この</a:t>
            </a:r>
            <a:r>
              <a:rPr lang="ja-JP" altLang="en-US" sz="2400" dirty="0">
                <a:latin typeface="HGP明朝B" panose="02020800000000000000" pitchFamily="18" charset="-128"/>
                <a:ea typeface="HGP明朝B" panose="02020800000000000000" pitchFamily="18" charset="-128"/>
              </a:rPr>
              <a:t>作品</a:t>
            </a:r>
            <a:r>
              <a:rPr lang="ja-JP" altLang="en-US" sz="2400" dirty="0" smtClean="0">
                <a:latin typeface="HGP明朝B" panose="02020800000000000000" pitchFamily="18" charset="-128"/>
                <a:ea typeface="HGP明朝B" panose="02020800000000000000" pitchFamily="18" charset="-128"/>
              </a:rPr>
              <a:t>を</a:t>
            </a:r>
            <a:r>
              <a:rPr lang="ja-JP" altLang="en-US" sz="2400" dirty="0">
                <a:latin typeface="HGP明朝B" panose="02020800000000000000" pitchFamily="18" charset="-128"/>
                <a:ea typeface="HGP明朝B" panose="02020800000000000000" pitchFamily="18" charset="-128"/>
              </a:rPr>
              <a:t>見た人は以下</a:t>
            </a:r>
            <a:r>
              <a:rPr lang="ja-JP" altLang="en-US" sz="2400" dirty="0" smtClean="0">
                <a:latin typeface="HGP明朝B" panose="02020800000000000000" pitchFamily="18" charset="-128"/>
                <a:ea typeface="HGP明朝B" panose="02020800000000000000" pitchFamily="18" charset="-128"/>
              </a:rPr>
              <a:t>の</a:t>
            </a:r>
            <a:r>
              <a:rPr lang="ja-JP" altLang="en-US" sz="2400" dirty="0">
                <a:latin typeface="HGP明朝B" panose="02020800000000000000" pitchFamily="18" charset="-128"/>
                <a:ea typeface="HGP明朝B" panose="02020800000000000000" pitchFamily="18" charset="-128"/>
              </a:rPr>
              <a:t>作品</a:t>
            </a:r>
            <a:r>
              <a:rPr lang="ja-JP" altLang="en-US" sz="2400" dirty="0" smtClean="0">
                <a:latin typeface="HGP明朝B" panose="02020800000000000000" pitchFamily="18" charset="-128"/>
                <a:ea typeface="HGP明朝B" panose="02020800000000000000" pitchFamily="18" charset="-128"/>
              </a:rPr>
              <a:t>も</a:t>
            </a:r>
            <a:r>
              <a:rPr lang="ja-JP" altLang="en-US" sz="2400" dirty="0">
                <a:latin typeface="HGP明朝B" panose="02020800000000000000" pitchFamily="18" charset="-128"/>
                <a:ea typeface="HGP明朝B" panose="02020800000000000000" pitchFamily="18" charset="-128"/>
              </a:rPr>
              <a:t>見て</a:t>
            </a:r>
            <a:r>
              <a:rPr lang="ja-JP" altLang="en-US" sz="2400" dirty="0" smtClean="0">
                <a:latin typeface="HGP明朝B" panose="02020800000000000000" pitchFamily="18" charset="-128"/>
                <a:ea typeface="HGP明朝B" panose="02020800000000000000" pitchFamily="18" charset="-128"/>
              </a:rPr>
              <a:t>います</a:t>
            </a:r>
            <a:endParaRPr lang="ja-JP" altLang="en-US" sz="2400" dirty="0">
              <a:latin typeface="HGP明朝B" panose="02020800000000000000" pitchFamily="18" charset="-128"/>
              <a:ea typeface="HGP明朝B" panose="02020800000000000000" pitchFamily="18" charset="-128"/>
            </a:endParaRPr>
          </a:p>
          <a:p>
            <a:r>
              <a:rPr lang="ja-JP" altLang="en-US" sz="2400" dirty="0" smtClean="0">
                <a:latin typeface="HGP明朝B" panose="02020800000000000000" pitchFamily="18" charset="-128"/>
                <a:ea typeface="HGP明朝B" panose="02020800000000000000" pitchFamily="18" charset="-128"/>
              </a:rPr>
              <a:t>この</a:t>
            </a:r>
            <a:r>
              <a:rPr lang="ja-JP" altLang="en-US" sz="2400" dirty="0">
                <a:latin typeface="HGP明朝B" panose="02020800000000000000" pitchFamily="18" charset="-128"/>
                <a:ea typeface="HGP明朝B" panose="02020800000000000000" pitchFamily="18" charset="-128"/>
              </a:rPr>
              <a:t>作品</a:t>
            </a:r>
            <a:r>
              <a:rPr lang="ja-JP" altLang="en-US" sz="2400" dirty="0" smtClean="0">
                <a:latin typeface="HGP明朝B" panose="02020800000000000000" pitchFamily="18" charset="-128"/>
                <a:ea typeface="HGP明朝B" panose="02020800000000000000" pitchFamily="18" charset="-128"/>
              </a:rPr>
              <a:t>を</a:t>
            </a:r>
            <a:r>
              <a:rPr lang="ja-JP" altLang="en-US" sz="2400" dirty="0">
                <a:latin typeface="HGP明朝B" panose="02020800000000000000" pitchFamily="18" charset="-128"/>
                <a:ea typeface="HGP明朝B" panose="02020800000000000000" pitchFamily="18" charset="-128"/>
              </a:rPr>
              <a:t>見たはこちら</a:t>
            </a:r>
            <a:r>
              <a:rPr lang="ja-JP" altLang="en-US" sz="2400" dirty="0" smtClean="0">
                <a:latin typeface="HGP明朝B" panose="02020800000000000000" pitchFamily="18" charset="-128"/>
                <a:ea typeface="HGP明朝B" panose="02020800000000000000" pitchFamily="18" charset="-128"/>
              </a:rPr>
              <a:t>の</a:t>
            </a:r>
            <a:r>
              <a:rPr lang="ja-JP" altLang="en-US" sz="2400" dirty="0">
                <a:latin typeface="HGP明朝B" panose="02020800000000000000" pitchFamily="18" charset="-128"/>
                <a:ea typeface="HGP明朝B" panose="02020800000000000000" pitchFamily="18" charset="-128"/>
              </a:rPr>
              <a:t>作品</a:t>
            </a:r>
            <a:r>
              <a:rPr lang="ja-JP" altLang="en-US" sz="2400" dirty="0" smtClean="0">
                <a:latin typeface="HGP明朝B" panose="02020800000000000000" pitchFamily="18" charset="-128"/>
                <a:ea typeface="HGP明朝B" panose="02020800000000000000" pitchFamily="18" charset="-128"/>
              </a:rPr>
              <a:t>を</a:t>
            </a:r>
            <a:r>
              <a:rPr lang="ja-JP" altLang="en-US" sz="2400" dirty="0">
                <a:latin typeface="HGP明朝B" panose="02020800000000000000" pitchFamily="18" charset="-128"/>
                <a:ea typeface="HGP明朝B" panose="02020800000000000000" pitchFamily="18" charset="-128"/>
              </a:rPr>
              <a:t>買って</a:t>
            </a:r>
            <a:r>
              <a:rPr lang="ja-JP" altLang="en-US" sz="2400" dirty="0" smtClean="0">
                <a:latin typeface="HGP明朝B" panose="02020800000000000000" pitchFamily="18" charset="-128"/>
                <a:ea typeface="HGP明朝B" panose="02020800000000000000" pitchFamily="18" charset="-128"/>
              </a:rPr>
              <a:t>います</a:t>
            </a:r>
            <a:r>
              <a:rPr lang="x-none" altLang="x-none" sz="2000" dirty="0">
                <a:latin typeface="HGP明朝B" panose="02020800000000000000" pitchFamily="18" charset="-128"/>
                <a:ea typeface="HGP明朝B" panose="02020800000000000000" pitchFamily="18" charset="-128"/>
              </a:rPr>
              <a:t> </a:t>
            </a:r>
          </a:p>
        </p:txBody>
      </p:sp>
      <p:sp>
        <p:nvSpPr>
          <p:cNvPr id="8" name="スライド番号プレースホルダー 7"/>
          <p:cNvSpPr>
            <a:spLocks noGrp="1"/>
          </p:cNvSpPr>
          <p:nvPr>
            <p:ph type="sldNum" sz="quarter" idx="12"/>
          </p:nvPr>
        </p:nvSpPr>
        <p:spPr/>
        <p:txBody>
          <a:bodyPr/>
          <a:lstStyle/>
          <a:p>
            <a:fld id="{3716F7F3-095C-FF4D-AF29-008D5C28A395}" type="slidenum">
              <a:rPr kumimoji="1" lang="ja-JP" altLang="en-US" smtClean="0"/>
              <a:t>15</a:t>
            </a:fld>
            <a:endParaRPr kumimoji="1" lang="ja-JP" altLang="en-US" dirty="0"/>
          </a:p>
        </p:txBody>
      </p:sp>
      <p:sp>
        <p:nvSpPr>
          <p:cNvPr id="9" name="タイトル 1"/>
          <p:cNvSpPr txBox="1">
            <a:spLocks/>
          </p:cNvSpPr>
          <p:nvPr/>
        </p:nvSpPr>
        <p:spPr>
          <a:xfrm>
            <a:off x="186905" y="43132"/>
            <a:ext cx="1176172" cy="493712"/>
          </a:xfrm>
          <a:prstGeom prst="rect">
            <a:avLst/>
          </a:prstGeom>
        </p:spPr>
        <p:txBody>
          <a:bodyPr vert="horz" lIns="91440" tIns="45720" rIns="91440" bIns="45720" rtlCol="0" anchor="ctr">
            <a:noAutofit/>
          </a:bodyPr>
          <a:lstStyle>
            <a:lvl1pPr algn="ctr" defTabSz="457200" rtl="0" eaLnBrk="1" latinLnBrk="0" hangingPunct="1">
              <a:spcBef>
                <a:spcPct val="0"/>
              </a:spcBef>
              <a:buNone/>
              <a:defRPr kumimoji="1" sz="4400" kern="1200">
                <a:solidFill>
                  <a:schemeClr val="tx1"/>
                </a:solidFill>
                <a:latin typeface="+mj-lt"/>
                <a:ea typeface="+mj-ea"/>
                <a:cs typeface="+mj-cs"/>
              </a:defRPr>
            </a:lvl1pPr>
          </a:lstStyle>
          <a:p>
            <a:r>
              <a:rPr lang="x-none" altLang="x-none" sz="1800" dirty="0">
                <a:solidFill>
                  <a:srgbClr val="000000"/>
                </a:solidFill>
                <a:latin typeface="HG明朝B" panose="02020809000000000000" pitchFamily="17" charset="-128"/>
                <a:ea typeface="HG明朝B" panose="02020809000000000000" pitchFamily="17" charset="-128"/>
              </a:rPr>
              <a:t>現状分析</a:t>
            </a:r>
          </a:p>
        </p:txBody>
      </p:sp>
      <p:cxnSp>
        <p:nvCxnSpPr>
          <p:cNvPr id="12" name="直線コネクタ 11"/>
          <p:cNvCxnSpPr/>
          <p:nvPr/>
        </p:nvCxnSpPr>
        <p:spPr>
          <a:xfrm>
            <a:off x="341194" y="1526820"/>
            <a:ext cx="485457" cy="0"/>
          </a:xfrm>
          <a:prstGeom prst="line">
            <a:avLst/>
          </a:prstGeom>
          <a:ln/>
        </p:spPr>
        <p:style>
          <a:lnRef idx="1">
            <a:schemeClr val="dk1"/>
          </a:lnRef>
          <a:fillRef idx="0">
            <a:schemeClr val="dk1"/>
          </a:fillRef>
          <a:effectRef idx="0">
            <a:schemeClr val="dk1"/>
          </a:effectRef>
          <a:fontRef idx="minor">
            <a:schemeClr val="tx1"/>
          </a:fontRef>
        </p:style>
      </p:cxnSp>
      <p:cxnSp>
        <p:nvCxnSpPr>
          <p:cNvPr id="14" name="直線コネクタ 13"/>
          <p:cNvCxnSpPr/>
          <p:nvPr/>
        </p:nvCxnSpPr>
        <p:spPr>
          <a:xfrm>
            <a:off x="354842" y="1888929"/>
            <a:ext cx="485457" cy="0"/>
          </a:xfrm>
          <a:prstGeom prst="line">
            <a:avLst/>
          </a:prstGeom>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391813694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fld id="{3716F7F3-095C-FF4D-AF29-008D5C28A395}" type="slidenum">
              <a:rPr kumimoji="1" lang="ja-JP" altLang="en-US" smtClean="0">
                <a:latin typeface="HGP明朝B" panose="02020800000000000000" pitchFamily="18" charset="-128"/>
                <a:ea typeface="HGP明朝B" panose="02020800000000000000" pitchFamily="18" charset="-128"/>
              </a:rPr>
              <a:t>16</a:t>
            </a:fld>
            <a:endParaRPr kumimoji="1" lang="ja-JP" altLang="en-US">
              <a:latin typeface="HGP明朝B" panose="02020800000000000000" pitchFamily="18" charset="-128"/>
              <a:ea typeface="HGP明朝B" panose="02020800000000000000" pitchFamily="18" charset="-128"/>
            </a:endParaRPr>
          </a:p>
        </p:txBody>
      </p:sp>
      <p:grpSp>
        <p:nvGrpSpPr>
          <p:cNvPr id="13" name="グループ化 12"/>
          <p:cNvGrpSpPr/>
          <p:nvPr/>
        </p:nvGrpSpPr>
        <p:grpSpPr>
          <a:xfrm>
            <a:off x="38100" y="1093984"/>
            <a:ext cx="9053740" cy="3914740"/>
            <a:chOff x="38100" y="1339648"/>
            <a:chExt cx="9053740" cy="3914740"/>
          </a:xfrm>
        </p:grpSpPr>
        <p:sp>
          <p:nvSpPr>
            <p:cNvPr id="12" name="正方形/長方形 11"/>
            <p:cNvSpPr/>
            <p:nvPr/>
          </p:nvSpPr>
          <p:spPr>
            <a:xfrm>
              <a:off x="38100" y="1339648"/>
              <a:ext cx="8976732" cy="3914740"/>
            </a:xfrm>
            <a:prstGeom prst="rect">
              <a:avLst/>
            </a:prstGeom>
            <a:solidFill>
              <a:schemeClr val="accent1">
                <a:alpha val="5000"/>
              </a:schemeClr>
            </a:solidFill>
            <a:ln/>
          </p:spPr>
          <p:style>
            <a:lnRef idx="0">
              <a:schemeClr val="accent2"/>
            </a:lnRef>
            <a:fillRef idx="3">
              <a:schemeClr val="accent2"/>
            </a:fillRef>
            <a:effectRef idx="3">
              <a:schemeClr val="accent2"/>
            </a:effectRef>
            <a:fontRef idx="minor">
              <a:schemeClr val="lt1"/>
            </a:fontRef>
          </p:style>
          <p:txBody>
            <a:bodyPr rtlCol="0" anchor="ctr"/>
            <a:lstStyle/>
            <a:p>
              <a:pPr algn="ctr"/>
              <a:endParaRPr lang="ja-JP" altLang="en-US">
                <a:latin typeface="HGP明朝B" panose="02020800000000000000" pitchFamily="18" charset="-128"/>
                <a:ea typeface="HGP明朝B" panose="02020800000000000000" pitchFamily="18" charset="-128"/>
              </a:endParaRPr>
            </a:p>
          </p:txBody>
        </p:sp>
        <p:sp>
          <p:nvSpPr>
            <p:cNvPr id="4" name="テキスト ボックス 3"/>
            <p:cNvSpPr txBox="1"/>
            <p:nvPr/>
          </p:nvSpPr>
          <p:spPr>
            <a:xfrm>
              <a:off x="38100" y="1428750"/>
              <a:ext cx="9053740" cy="1569660"/>
            </a:xfrm>
            <a:prstGeom prst="rect">
              <a:avLst/>
            </a:prstGeom>
            <a:noFill/>
          </p:spPr>
          <p:txBody>
            <a:bodyPr wrap="square" rtlCol="0" anchor="t">
              <a:spAutoFit/>
            </a:bodyPr>
            <a:lstStyle/>
            <a:p>
              <a:r>
                <a:rPr kumimoji="1" lang="ja-JP" altLang="en-US" sz="2400" dirty="0">
                  <a:latin typeface="HGP明朝B" panose="02020800000000000000" pitchFamily="18" charset="-128"/>
                  <a:ea typeface="HGP明朝B" panose="02020800000000000000" pitchFamily="18" charset="-128"/>
                </a:rPr>
                <a:t>拓殖大学の学生に、動画視聴サービス</a:t>
              </a:r>
              <a:r>
                <a:rPr kumimoji="1" lang="ja-JP" altLang="en-US" sz="2400" dirty="0" smtClean="0">
                  <a:latin typeface="HGP明朝B" panose="02020800000000000000" pitchFamily="18" charset="-128"/>
                  <a:ea typeface="HGP明朝B" panose="02020800000000000000" pitchFamily="18" charset="-128"/>
                </a:rPr>
                <a:t>（</a:t>
              </a:r>
              <a:r>
                <a:rPr lang="en-US" altLang="ja-JP" sz="2400" dirty="0" smtClean="0">
                  <a:latin typeface="HGP明朝B" panose="02020800000000000000" pitchFamily="18" charset="-128"/>
                  <a:ea typeface="HGP明朝B" panose="02020800000000000000" pitchFamily="18" charset="-128"/>
                </a:rPr>
                <a:t>YouTube</a:t>
              </a:r>
              <a:r>
                <a:rPr kumimoji="1" lang="ja-JP" altLang="en-US" sz="2400" dirty="0" smtClean="0">
                  <a:latin typeface="HGP明朝B" panose="02020800000000000000" pitchFamily="18" charset="-128"/>
                  <a:ea typeface="HGP明朝B" panose="02020800000000000000" pitchFamily="18" charset="-128"/>
                </a:rPr>
                <a:t>など</a:t>
              </a:r>
              <a:r>
                <a:rPr kumimoji="1" lang="ja-JP" altLang="en-US" sz="2400" dirty="0">
                  <a:latin typeface="HGP明朝B" panose="02020800000000000000" pitchFamily="18" charset="-128"/>
                  <a:ea typeface="HGP明朝B" panose="02020800000000000000" pitchFamily="18" charset="-128"/>
                </a:rPr>
                <a:t>も含む）の中で作品を選ぶ際、お薦めされた作品の中から</a:t>
              </a:r>
              <a:r>
                <a:rPr lang="ja-JP" altLang="en-US" sz="2400" dirty="0">
                  <a:latin typeface="HGP明朝B" panose="02020800000000000000" pitchFamily="18" charset="-128"/>
                  <a:ea typeface="HGP明朝B" panose="02020800000000000000" pitchFamily="18" charset="-128"/>
                </a:rPr>
                <a:t>選ぶことはどのくらいあるか質問したところ</a:t>
              </a:r>
              <a:r>
                <a:rPr lang="mr-IN" altLang="ja-JP" sz="2400" dirty="0">
                  <a:latin typeface="HGP明朝B" panose="02020800000000000000" pitchFamily="18" charset="-128"/>
                  <a:ea typeface="HGP明朝B" panose="02020800000000000000" pitchFamily="18" charset="-128"/>
                </a:rPr>
                <a:t>………</a:t>
              </a:r>
              <a:endParaRPr lang="en-US" altLang="ja-JP" sz="2400" dirty="0">
                <a:latin typeface="HGP明朝B" panose="02020800000000000000" pitchFamily="18" charset="-128"/>
                <a:ea typeface="HGP明朝B" panose="02020800000000000000" pitchFamily="18" charset="-128"/>
              </a:endParaRPr>
            </a:p>
            <a:p>
              <a:endParaRPr kumimoji="1" lang="ja-JP" altLang="en-US" sz="2400" dirty="0">
                <a:latin typeface="HGP明朝B" panose="02020800000000000000" pitchFamily="18" charset="-128"/>
                <a:ea typeface="HGP明朝B" panose="02020800000000000000" pitchFamily="18" charset="-128"/>
              </a:endParaRPr>
            </a:p>
          </p:txBody>
        </p:sp>
        <p:sp>
          <p:nvSpPr>
            <p:cNvPr id="5" name="テキスト ボックス 4"/>
            <p:cNvSpPr txBox="1"/>
            <p:nvPr/>
          </p:nvSpPr>
          <p:spPr>
            <a:xfrm>
              <a:off x="257175" y="2876550"/>
              <a:ext cx="8629070" cy="1631216"/>
            </a:xfrm>
            <a:prstGeom prst="rect">
              <a:avLst/>
            </a:prstGeom>
            <a:noFill/>
          </p:spPr>
          <p:txBody>
            <a:bodyPr wrap="square" rtlCol="0">
              <a:spAutoFit/>
            </a:bodyPr>
            <a:lstStyle/>
            <a:p>
              <a:r>
                <a:rPr lang="ja-JP" altLang="en-US" sz="2000" dirty="0" smtClean="0">
                  <a:latin typeface="HGP明朝B" panose="02020800000000000000" pitchFamily="18" charset="-128"/>
                  <a:ea typeface="HGP明朝B" panose="02020800000000000000" pitchFamily="18" charset="-128"/>
                </a:rPr>
                <a:t>① お薦め</a:t>
              </a:r>
              <a:r>
                <a:rPr lang="ja-JP" altLang="en-US" sz="2000" dirty="0">
                  <a:latin typeface="HGP明朝B" panose="02020800000000000000" pitchFamily="18" charset="-128"/>
                  <a:ea typeface="HGP明朝B" panose="02020800000000000000" pitchFamily="18" charset="-128"/>
                </a:rPr>
                <a:t>された作品の中から選ぶことは</a:t>
              </a:r>
              <a:r>
                <a:rPr lang="ja-JP" altLang="en-US" sz="2000" dirty="0" smtClean="0">
                  <a:latin typeface="HGP明朝B" panose="02020800000000000000" pitchFamily="18" charset="-128"/>
                  <a:ea typeface="HGP明朝B" panose="02020800000000000000" pitchFamily="18" charset="-128"/>
                </a:rPr>
                <a:t>ない</a:t>
              </a:r>
              <a:endParaRPr lang="en-US" altLang="ja-JP" sz="2000" dirty="0">
                <a:latin typeface="HGP明朝B" panose="02020800000000000000" pitchFamily="18" charset="-128"/>
                <a:ea typeface="HGP明朝B" panose="02020800000000000000" pitchFamily="18" charset="-128"/>
              </a:endParaRPr>
            </a:p>
            <a:p>
              <a:r>
                <a:rPr lang="ja-JP" altLang="en-US" sz="2000" dirty="0">
                  <a:latin typeface="HGP明朝B" panose="02020800000000000000" pitchFamily="18" charset="-128"/>
                  <a:ea typeface="HGP明朝B" panose="02020800000000000000" pitchFamily="18" charset="-128"/>
                </a:rPr>
                <a:t>　</a:t>
              </a:r>
              <a:r>
                <a:rPr lang="ja-JP" altLang="en-US" sz="2000" dirty="0" smtClean="0">
                  <a:latin typeface="HGP明朝B" panose="02020800000000000000" pitchFamily="18" charset="-128"/>
                  <a:ea typeface="HGP明朝B" panose="02020800000000000000" pitchFamily="18" charset="-128"/>
                </a:rPr>
                <a:t>（自ら検索する）</a:t>
              </a:r>
              <a:r>
                <a:rPr lang="ja-JP" altLang="en-US" sz="2000" dirty="0">
                  <a:latin typeface="HGP明朝B" panose="02020800000000000000" pitchFamily="18" charset="-128"/>
                  <a:ea typeface="HGP明朝B" panose="02020800000000000000" pitchFamily="18" charset="-128"/>
                </a:rPr>
                <a:t>　</a:t>
              </a:r>
              <a:r>
                <a:rPr lang="ja-JP" altLang="en-US" sz="2000" dirty="0" smtClean="0">
                  <a:latin typeface="HGP明朝B" panose="02020800000000000000" pitchFamily="18" charset="-128"/>
                  <a:ea typeface="HGP明朝B" panose="02020800000000000000" pitchFamily="18" charset="-128"/>
                </a:rPr>
                <a:t>　　　　　　　　 ・・・・・・</a:t>
              </a:r>
              <a:r>
                <a:rPr lang="ja-JP" altLang="en-US" sz="2000" dirty="0">
                  <a:latin typeface="HGP明朝B" panose="02020800000000000000" pitchFamily="18" charset="-128"/>
                  <a:ea typeface="HGP明朝B" panose="02020800000000000000" pitchFamily="18" charset="-128"/>
                </a:rPr>
                <a:t>・・・　２７人</a:t>
              </a:r>
              <a:endParaRPr lang="en-US" altLang="ja-JP" sz="2000" dirty="0">
                <a:latin typeface="HGP明朝B" panose="02020800000000000000" pitchFamily="18" charset="-128"/>
                <a:ea typeface="HGP明朝B" panose="02020800000000000000" pitchFamily="18" charset="-128"/>
              </a:endParaRPr>
            </a:p>
            <a:p>
              <a:r>
                <a:rPr lang="ja-JP" altLang="en-US" sz="2000" dirty="0" smtClean="0">
                  <a:latin typeface="HGP明朝B" panose="02020800000000000000" pitchFamily="18" charset="-128"/>
                  <a:ea typeface="HGP明朝B" panose="02020800000000000000" pitchFamily="18" charset="-128"/>
                </a:rPr>
                <a:t>② 時々</a:t>
              </a:r>
              <a:r>
                <a:rPr lang="ja-JP" altLang="en-US" sz="2000" dirty="0">
                  <a:latin typeface="HGP明朝B" panose="02020800000000000000" pitchFamily="18" charset="-128"/>
                  <a:ea typeface="HGP明朝B" panose="02020800000000000000" pitchFamily="18" charset="-128"/>
                </a:rPr>
                <a:t>お薦めされた作品の中から</a:t>
              </a:r>
              <a:r>
                <a:rPr lang="ja-JP" altLang="en-US" sz="2000" dirty="0" smtClean="0">
                  <a:latin typeface="HGP明朝B" panose="02020800000000000000" pitchFamily="18" charset="-128"/>
                  <a:ea typeface="HGP明朝B" panose="02020800000000000000" pitchFamily="18" charset="-128"/>
                </a:rPr>
                <a:t>選ぶ　・</a:t>
              </a:r>
              <a:r>
                <a:rPr lang="ja-JP" altLang="en-US" sz="2000" dirty="0">
                  <a:latin typeface="HGP明朝B" panose="02020800000000000000" pitchFamily="18" charset="-128"/>
                  <a:ea typeface="HGP明朝B" panose="02020800000000000000" pitchFamily="18" charset="-128"/>
                </a:rPr>
                <a:t>・・・・・・・・　</a:t>
              </a:r>
              <a:r>
                <a:rPr lang="ja-JP" altLang="en-US" sz="2000" dirty="0">
                  <a:solidFill>
                    <a:srgbClr val="FF0000"/>
                  </a:solidFill>
                  <a:latin typeface="HGP明朝B" panose="02020800000000000000" pitchFamily="18" charset="-128"/>
                  <a:ea typeface="HGP明朝B" panose="02020800000000000000" pitchFamily="18" charset="-128"/>
                </a:rPr>
                <a:t>６５</a:t>
              </a:r>
              <a:r>
                <a:rPr lang="ja-JP" altLang="en-US" sz="2000" dirty="0">
                  <a:latin typeface="HGP明朝B" panose="02020800000000000000" pitchFamily="18" charset="-128"/>
                  <a:ea typeface="HGP明朝B" panose="02020800000000000000" pitchFamily="18" charset="-128"/>
                </a:rPr>
                <a:t>人</a:t>
              </a:r>
              <a:endParaRPr lang="en-US" altLang="ja-JP" sz="2000" dirty="0">
                <a:latin typeface="HGP明朝B" panose="02020800000000000000" pitchFamily="18" charset="-128"/>
                <a:ea typeface="HGP明朝B" panose="02020800000000000000" pitchFamily="18" charset="-128"/>
              </a:endParaRPr>
            </a:p>
            <a:p>
              <a:r>
                <a:rPr lang="ja-JP" altLang="en-US" sz="2000" dirty="0" smtClean="0">
                  <a:latin typeface="HGP明朝B" panose="02020800000000000000" pitchFamily="18" charset="-128"/>
                  <a:ea typeface="HGP明朝B" panose="02020800000000000000" pitchFamily="18" charset="-128"/>
                </a:rPr>
                <a:t>③ よく</a:t>
              </a:r>
              <a:r>
                <a:rPr lang="ja-JP" altLang="en-US" sz="2000" dirty="0">
                  <a:latin typeface="HGP明朝B" panose="02020800000000000000" pitchFamily="18" charset="-128"/>
                  <a:ea typeface="HGP明朝B" panose="02020800000000000000" pitchFamily="18" charset="-128"/>
                </a:rPr>
                <a:t>お薦めされた作品の中から</a:t>
              </a:r>
              <a:r>
                <a:rPr lang="ja-JP" altLang="en-US" sz="2000" dirty="0" smtClean="0">
                  <a:latin typeface="HGP明朝B" panose="02020800000000000000" pitchFamily="18" charset="-128"/>
                  <a:ea typeface="HGP明朝B" panose="02020800000000000000" pitchFamily="18" charset="-128"/>
                </a:rPr>
                <a:t>選ぶ</a:t>
              </a:r>
              <a:r>
                <a:rPr lang="ja-JP" altLang="en-US" sz="2000" dirty="0">
                  <a:latin typeface="HGP明朝B" panose="02020800000000000000" pitchFamily="18" charset="-128"/>
                  <a:ea typeface="HGP明朝B" panose="02020800000000000000" pitchFamily="18" charset="-128"/>
                </a:rPr>
                <a:t>　</a:t>
              </a:r>
              <a:r>
                <a:rPr lang="ja-JP" altLang="en-US" sz="2000" dirty="0" smtClean="0">
                  <a:latin typeface="HGP明朝B" panose="02020800000000000000" pitchFamily="18" charset="-128"/>
                  <a:ea typeface="HGP明朝B" panose="02020800000000000000" pitchFamily="18" charset="-128"/>
                </a:rPr>
                <a:t>・</a:t>
              </a:r>
              <a:r>
                <a:rPr lang="ja-JP" altLang="en-US" sz="2000" dirty="0">
                  <a:latin typeface="HGP明朝B" panose="02020800000000000000" pitchFamily="18" charset="-128"/>
                  <a:ea typeface="HGP明朝B" panose="02020800000000000000" pitchFamily="18" charset="-128"/>
                </a:rPr>
                <a:t>・・・・・・</a:t>
              </a:r>
              <a:r>
                <a:rPr lang="ja-JP" altLang="en-US" sz="2000" dirty="0" smtClean="0">
                  <a:latin typeface="HGP明朝B" panose="02020800000000000000" pitchFamily="18" charset="-128"/>
                  <a:ea typeface="HGP明朝B" panose="02020800000000000000" pitchFamily="18" charset="-128"/>
                </a:rPr>
                <a:t>・・</a:t>
              </a:r>
              <a:r>
                <a:rPr lang="ja-JP" altLang="en-US" sz="2000" dirty="0">
                  <a:latin typeface="HGP明朝B" panose="02020800000000000000" pitchFamily="18" charset="-128"/>
                  <a:ea typeface="HGP明朝B" panose="02020800000000000000" pitchFamily="18" charset="-128"/>
                </a:rPr>
                <a:t>　</a:t>
              </a:r>
              <a:r>
                <a:rPr lang="ja-JP" altLang="en-US" sz="2000" dirty="0" smtClean="0">
                  <a:solidFill>
                    <a:srgbClr val="FF0000"/>
                  </a:solidFill>
                  <a:latin typeface="HGP明朝B" panose="02020800000000000000" pitchFamily="18" charset="-128"/>
                  <a:ea typeface="HGP明朝B" panose="02020800000000000000" pitchFamily="18" charset="-128"/>
                </a:rPr>
                <a:t>１１</a:t>
              </a:r>
              <a:r>
                <a:rPr lang="ja-JP" altLang="en-US" sz="2000" dirty="0" smtClean="0">
                  <a:latin typeface="HGP明朝B" panose="02020800000000000000" pitchFamily="18" charset="-128"/>
                  <a:ea typeface="HGP明朝B" panose="02020800000000000000" pitchFamily="18" charset="-128"/>
                </a:rPr>
                <a:t>人</a:t>
              </a:r>
              <a:r>
                <a:rPr lang="en-US" altLang="ja-JP" sz="2000" dirty="0" smtClean="0">
                  <a:latin typeface="HGP明朝B" panose="02020800000000000000" pitchFamily="18" charset="-128"/>
                  <a:ea typeface="HGP明朝B" panose="02020800000000000000" pitchFamily="18" charset="-128"/>
                </a:rPr>
                <a:t>    </a:t>
              </a:r>
              <a:endParaRPr lang="en-US" altLang="ja-JP" sz="2000" dirty="0">
                <a:latin typeface="HGP明朝B" panose="02020800000000000000" pitchFamily="18" charset="-128"/>
                <a:ea typeface="HGP明朝B" panose="02020800000000000000" pitchFamily="18" charset="-128"/>
              </a:endParaRPr>
            </a:p>
            <a:p>
              <a:r>
                <a:rPr lang="ja-JP" altLang="en-US" sz="2000" dirty="0" smtClean="0">
                  <a:latin typeface="HGP明朝B" panose="02020800000000000000" pitchFamily="18" charset="-128"/>
                  <a:ea typeface="HGP明朝B" panose="02020800000000000000" pitchFamily="18" charset="-128"/>
                </a:rPr>
                <a:t>④ 毎回</a:t>
              </a:r>
              <a:r>
                <a:rPr lang="ja-JP" altLang="en-US" sz="2000" dirty="0">
                  <a:latin typeface="HGP明朝B" panose="02020800000000000000" pitchFamily="18" charset="-128"/>
                  <a:ea typeface="HGP明朝B" panose="02020800000000000000" pitchFamily="18" charset="-128"/>
                </a:rPr>
                <a:t>お薦めされた作品の中から</a:t>
              </a:r>
              <a:r>
                <a:rPr lang="ja-JP" altLang="en-US" sz="2000" dirty="0" smtClean="0">
                  <a:latin typeface="HGP明朝B" panose="02020800000000000000" pitchFamily="18" charset="-128"/>
                  <a:ea typeface="HGP明朝B" panose="02020800000000000000" pitchFamily="18" charset="-128"/>
                </a:rPr>
                <a:t>選ぶ　・</a:t>
              </a:r>
              <a:r>
                <a:rPr lang="ja-JP" altLang="en-US" sz="2000" dirty="0">
                  <a:latin typeface="HGP明朝B" panose="02020800000000000000" pitchFamily="18" charset="-128"/>
                  <a:ea typeface="HGP明朝B" panose="02020800000000000000" pitchFamily="18" charset="-128"/>
                </a:rPr>
                <a:t>・・・・・・・・</a:t>
              </a:r>
              <a:r>
                <a:rPr lang="en-US" altLang="en-US" sz="2000" dirty="0">
                  <a:latin typeface="HGP明朝B" panose="02020800000000000000" pitchFamily="18" charset="-128"/>
                  <a:ea typeface="HGP明朝B" panose="02020800000000000000" pitchFamily="18" charset="-128"/>
                </a:rPr>
                <a:t>  </a:t>
              </a:r>
              <a:r>
                <a:rPr lang="ja-JP" altLang="en-US" sz="2000" dirty="0">
                  <a:latin typeface="HGP明朝B" panose="02020800000000000000" pitchFamily="18" charset="-128"/>
                  <a:ea typeface="HGP明朝B" panose="02020800000000000000" pitchFamily="18" charset="-128"/>
                </a:rPr>
                <a:t>　</a:t>
              </a:r>
              <a:r>
                <a:rPr kumimoji="1" lang="ja-JP" altLang="en-US" sz="2000" dirty="0" smtClean="0">
                  <a:solidFill>
                    <a:srgbClr val="FF0000"/>
                  </a:solidFill>
                  <a:latin typeface="HGP明朝B" panose="02020800000000000000" pitchFamily="18" charset="-128"/>
                  <a:ea typeface="HGP明朝B" panose="02020800000000000000" pitchFamily="18" charset="-128"/>
                </a:rPr>
                <a:t>１</a:t>
              </a:r>
              <a:r>
                <a:rPr kumimoji="1" lang="ja-JP" altLang="en-US" sz="2000" dirty="0" smtClean="0">
                  <a:latin typeface="HGP明朝B" panose="02020800000000000000" pitchFamily="18" charset="-128"/>
                  <a:ea typeface="HGP明朝B" panose="02020800000000000000" pitchFamily="18" charset="-128"/>
                </a:rPr>
                <a:t>人</a:t>
              </a:r>
              <a:endParaRPr lang="en-US" altLang="ja-JP" sz="2000" dirty="0">
                <a:latin typeface="HGP明朝B" panose="02020800000000000000" pitchFamily="18" charset="-128"/>
                <a:ea typeface="HGP明朝B" panose="02020800000000000000" pitchFamily="18" charset="-128"/>
              </a:endParaRPr>
            </a:p>
          </p:txBody>
        </p:sp>
      </p:grpSp>
      <p:sp>
        <p:nvSpPr>
          <p:cNvPr id="9" name="テキスト ボックス 8"/>
          <p:cNvSpPr txBox="1"/>
          <p:nvPr/>
        </p:nvSpPr>
        <p:spPr>
          <a:xfrm>
            <a:off x="186905" y="5202507"/>
            <a:ext cx="8886245" cy="1569660"/>
          </a:xfrm>
          <a:prstGeom prst="rect">
            <a:avLst/>
          </a:prstGeom>
          <a:noFill/>
        </p:spPr>
        <p:txBody>
          <a:bodyPr wrap="square" rtlCol="0">
            <a:spAutoFit/>
          </a:bodyPr>
          <a:lstStyle/>
          <a:p>
            <a:pPr algn="ctr"/>
            <a:r>
              <a:rPr kumimoji="1" lang="ja-JP" altLang="en-US" sz="2400" u="sng" dirty="0">
                <a:latin typeface="HGP明朝B" panose="02020800000000000000" pitchFamily="18" charset="-128"/>
                <a:ea typeface="HGP明朝B" panose="02020800000000000000" pitchFamily="18" charset="-128"/>
              </a:rPr>
              <a:t>半数以上</a:t>
            </a:r>
            <a:r>
              <a:rPr kumimoji="1" lang="ja-JP" altLang="en-US" sz="2400" u="sng" dirty="0" smtClean="0">
                <a:latin typeface="HGP明朝B" panose="02020800000000000000" pitchFamily="18" charset="-128"/>
                <a:ea typeface="HGP明朝B" panose="02020800000000000000" pitchFamily="18" charset="-128"/>
              </a:rPr>
              <a:t>が</a:t>
            </a:r>
            <a:r>
              <a:rPr kumimoji="1" lang="en-US" altLang="ja-JP" sz="2400" u="sng" dirty="0" smtClean="0">
                <a:latin typeface="HGP明朝B" panose="02020800000000000000" pitchFamily="18" charset="-128"/>
                <a:ea typeface="HGP明朝B" panose="02020800000000000000" pitchFamily="18" charset="-128"/>
              </a:rPr>
              <a:t>『</a:t>
            </a:r>
            <a:r>
              <a:rPr kumimoji="1" lang="ja-JP" altLang="en-US" sz="2400" u="sng" dirty="0" smtClean="0">
                <a:latin typeface="HGP明朝B" panose="02020800000000000000" pitchFamily="18" charset="-128"/>
                <a:ea typeface="HGP明朝B" panose="02020800000000000000" pitchFamily="18" charset="-128"/>
              </a:rPr>
              <a:t>お薦め</a:t>
            </a:r>
            <a:r>
              <a:rPr kumimoji="1" lang="ja-JP" altLang="en-US" sz="2400" u="sng" dirty="0">
                <a:latin typeface="HGP明朝B" panose="02020800000000000000" pitchFamily="18" charset="-128"/>
                <a:ea typeface="HGP明朝B" panose="02020800000000000000" pitchFamily="18" charset="-128"/>
              </a:rPr>
              <a:t>から作品を</a:t>
            </a:r>
            <a:r>
              <a:rPr kumimoji="1" lang="ja-JP" altLang="en-US" sz="2400" u="sng" dirty="0" smtClean="0">
                <a:latin typeface="HGP明朝B" panose="02020800000000000000" pitchFamily="18" charset="-128"/>
                <a:ea typeface="HGP明朝B" panose="02020800000000000000" pitchFamily="18" charset="-128"/>
              </a:rPr>
              <a:t>選んだ</a:t>
            </a:r>
            <a:r>
              <a:rPr kumimoji="1" lang="en-US" altLang="ja-JP" sz="2400" u="sng" dirty="0" smtClean="0">
                <a:latin typeface="HGP明朝B" panose="02020800000000000000" pitchFamily="18" charset="-128"/>
                <a:ea typeface="HGP明朝B" panose="02020800000000000000" pitchFamily="18" charset="-128"/>
              </a:rPr>
              <a:t>』</a:t>
            </a:r>
          </a:p>
          <a:p>
            <a:pPr algn="ctr"/>
            <a:r>
              <a:rPr kumimoji="1" lang="ja-JP" altLang="en-US" sz="2400" u="sng" dirty="0" smtClean="0">
                <a:latin typeface="HGP明朝B" panose="02020800000000000000" pitchFamily="18" charset="-128"/>
                <a:ea typeface="HGP明朝B" panose="02020800000000000000" pitchFamily="18" charset="-128"/>
              </a:rPr>
              <a:t>と</a:t>
            </a:r>
            <a:r>
              <a:rPr kumimoji="1" lang="ja-JP" altLang="en-US" sz="2400" u="sng" dirty="0">
                <a:latin typeface="HGP明朝B" panose="02020800000000000000" pitchFamily="18" charset="-128"/>
                <a:ea typeface="HGP明朝B" panose="02020800000000000000" pitchFamily="18" charset="-128"/>
              </a:rPr>
              <a:t>いう経験をして</a:t>
            </a:r>
            <a:r>
              <a:rPr kumimoji="1" lang="ja-JP" altLang="en-US" sz="2400" u="sng" dirty="0" smtClean="0">
                <a:latin typeface="HGP明朝B" panose="02020800000000000000" pitchFamily="18" charset="-128"/>
                <a:ea typeface="HGP明朝B" panose="02020800000000000000" pitchFamily="18" charset="-128"/>
              </a:rPr>
              <a:t>いる</a:t>
            </a:r>
            <a:r>
              <a:rPr lang="ja-JP" altLang="en-US" sz="2400" u="sng" dirty="0" smtClean="0">
                <a:latin typeface="HGP明朝B" panose="02020800000000000000" pitchFamily="18" charset="-128"/>
                <a:ea typeface="HGP明朝B" panose="02020800000000000000" pitchFamily="18" charset="-128"/>
              </a:rPr>
              <a:t>ことか</a:t>
            </a:r>
            <a:r>
              <a:rPr lang="ja-JP" altLang="en-US" sz="2400" u="sng" dirty="0">
                <a:latin typeface="HGP明朝B" panose="02020800000000000000" pitchFamily="18" charset="-128"/>
                <a:ea typeface="HGP明朝B" panose="02020800000000000000" pitchFamily="18" charset="-128"/>
              </a:rPr>
              <a:t>ら</a:t>
            </a:r>
            <a:r>
              <a:rPr kumimoji="1" lang="ja-JP" altLang="en-US" sz="2400" u="sng" dirty="0" smtClean="0">
                <a:latin typeface="HGP明朝B" panose="02020800000000000000" pitchFamily="18" charset="-128"/>
                <a:ea typeface="HGP明朝B" panose="02020800000000000000" pitchFamily="18" charset="-128"/>
              </a:rPr>
              <a:t>、</a:t>
            </a:r>
            <a:endParaRPr kumimoji="1" lang="en-US" altLang="ja-JP" sz="2400" u="sng" dirty="0">
              <a:latin typeface="HGP明朝B" panose="02020800000000000000" pitchFamily="18" charset="-128"/>
              <a:ea typeface="HGP明朝B" panose="02020800000000000000" pitchFamily="18" charset="-128"/>
            </a:endParaRPr>
          </a:p>
          <a:p>
            <a:pPr algn="ctr"/>
            <a:r>
              <a:rPr lang="ja-JP" altLang="en-US" sz="2400" u="sng" dirty="0">
                <a:latin typeface="HGP明朝B" panose="02020800000000000000" pitchFamily="18" charset="-128"/>
                <a:ea typeface="HGP明朝B" panose="02020800000000000000" pitchFamily="18" charset="-128"/>
              </a:rPr>
              <a:t>消費者はお薦めを頼りに選ぶ傾向があることが言える！！</a:t>
            </a:r>
            <a:endParaRPr kumimoji="1" lang="en-US" altLang="ja-JP" sz="2400" u="sng" dirty="0">
              <a:latin typeface="HGP明朝B" panose="02020800000000000000" pitchFamily="18" charset="-128"/>
              <a:ea typeface="HGP明朝B" panose="02020800000000000000" pitchFamily="18" charset="-128"/>
            </a:endParaRPr>
          </a:p>
          <a:p>
            <a:pPr algn="ctr"/>
            <a:endParaRPr kumimoji="1" lang="ja-JP" altLang="en-US" sz="2400" u="sng" dirty="0">
              <a:latin typeface="HGP明朝B" panose="02020800000000000000" pitchFamily="18" charset="-128"/>
              <a:ea typeface="HGP明朝B" panose="02020800000000000000" pitchFamily="18" charset="-128"/>
            </a:endParaRPr>
          </a:p>
        </p:txBody>
      </p:sp>
      <p:sp>
        <p:nvSpPr>
          <p:cNvPr id="8" name="タイトル 1"/>
          <p:cNvSpPr txBox="1">
            <a:spLocks/>
          </p:cNvSpPr>
          <p:nvPr/>
        </p:nvSpPr>
        <p:spPr>
          <a:xfrm>
            <a:off x="186905" y="43132"/>
            <a:ext cx="1176172" cy="493712"/>
          </a:xfrm>
          <a:prstGeom prst="rect">
            <a:avLst/>
          </a:prstGeom>
        </p:spPr>
        <p:txBody>
          <a:bodyPr vert="horz" lIns="91440" tIns="45720" rIns="91440" bIns="45720" rtlCol="0" anchor="ctr">
            <a:noAutofit/>
          </a:bodyPr>
          <a:lstStyle>
            <a:lvl1pPr algn="ctr" defTabSz="457200" rtl="0" eaLnBrk="1" latinLnBrk="0" hangingPunct="1">
              <a:spcBef>
                <a:spcPct val="0"/>
              </a:spcBef>
              <a:buNone/>
              <a:defRPr kumimoji="1" sz="4400" kern="1200">
                <a:solidFill>
                  <a:schemeClr val="tx1"/>
                </a:solidFill>
                <a:latin typeface="+mj-lt"/>
                <a:ea typeface="+mj-ea"/>
                <a:cs typeface="+mj-cs"/>
              </a:defRPr>
            </a:lvl1pPr>
          </a:lstStyle>
          <a:p>
            <a:r>
              <a:rPr lang="x-none" altLang="x-none" sz="1800" dirty="0">
                <a:solidFill>
                  <a:srgbClr val="000000"/>
                </a:solidFill>
                <a:latin typeface="HGP明朝B" panose="02020800000000000000" pitchFamily="18" charset="-128"/>
                <a:ea typeface="HGP明朝B" panose="02020800000000000000" pitchFamily="18" charset="-128"/>
              </a:rPr>
              <a:t>現状分析</a:t>
            </a:r>
          </a:p>
        </p:txBody>
      </p:sp>
      <p:sp>
        <p:nvSpPr>
          <p:cNvPr id="3" name="テキスト ボックス 2"/>
          <p:cNvSpPr txBox="1"/>
          <p:nvPr/>
        </p:nvSpPr>
        <p:spPr>
          <a:xfrm>
            <a:off x="6986063" y="4153724"/>
            <a:ext cx="1954381" cy="707886"/>
          </a:xfrm>
          <a:prstGeom prst="rect">
            <a:avLst/>
          </a:prstGeom>
          <a:noFill/>
        </p:spPr>
        <p:txBody>
          <a:bodyPr wrap="none" rtlCol="0">
            <a:spAutoFit/>
          </a:bodyPr>
          <a:lstStyle/>
          <a:p>
            <a:r>
              <a:rPr lang="ja-JP" altLang="en-US" sz="2000" dirty="0" smtClean="0">
                <a:latin typeface="HGP明朝B" panose="02020800000000000000" pitchFamily="18" charset="-128"/>
                <a:ea typeface="HGP明朝B" panose="02020800000000000000" pitchFamily="18" charset="-128"/>
              </a:rPr>
              <a:t>計１０４人</a:t>
            </a:r>
            <a:endParaRPr lang="en-US" altLang="ja-JP" sz="2000" dirty="0" smtClean="0">
              <a:latin typeface="HGP明朝B" panose="02020800000000000000" pitchFamily="18" charset="-128"/>
              <a:ea typeface="HGP明朝B" panose="02020800000000000000" pitchFamily="18" charset="-128"/>
            </a:endParaRPr>
          </a:p>
          <a:p>
            <a:r>
              <a:rPr lang="ja-JP" altLang="en-US" sz="2000" dirty="0" smtClean="0">
                <a:latin typeface="HGP明朝B" panose="02020800000000000000" pitchFamily="18" charset="-128"/>
                <a:ea typeface="HGP明朝B" panose="02020800000000000000" pitchFamily="18" charset="-128"/>
              </a:rPr>
              <a:t>（</a:t>
            </a:r>
            <a:r>
              <a:rPr lang="en-US" altLang="ja-JP" sz="2000" dirty="0">
                <a:latin typeface="HGP明朝B" panose="02020800000000000000" pitchFamily="18" charset="-128"/>
                <a:ea typeface="HGP明朝B" panose="02020800000000000000" pitchFamily="18" charset="-128"/>
              </a:rPr>
              <a:t>12</a:t>
            </a:r>
            <a:r>
              <a:rPr lang="ja-JP" altLang="en-US" sz="2000" dirty="0">
                <a:latin typeface="HGP明朝B" panose="02020800000000000000" pitchFamily="18" charset="-128"/>
                <a:ea typeface="HGP明朝B" panose="02020800000000000000" pitchFamily="18" charset="-128"/>
              </a:rPr>
              <a:t>月</a:t>
            </a:r>
            <a:r>
              <a:rPr lang="en-US" altLang="ja-JP" sz="2000" dirty="0">
                <a:latin typeface="HGP明朝B" panose="02020800000000000000" pitchFamily="18" charset="-128"/>
                <a:ea typeface="HGP明朝B" panose="02020800000000000000" pitchFamily="18" charset="-128"/>
              </a:rPr>
              <a:t>12</a:t>
            </a:r>
            <a:r>
              <a:rPr lang="ja-JP" altLang="en-US" sz="2000" dirty="0">
                <a:latin typeface="HGP明朝B" panose="02020800000000000000" pitchFamily="18" charset="-128"/>
                <a:ea typeface="HGP明朝B" panose="02020800000000000000" pitchFamily="18" charset="-128"/>
              </a:rPr>
              <a:t>日時点）</a:t>
            </a:r>
            <a:endParaRPr lang="en-US" altLang="ja-JP" sz="2000" dirty="0">
              <a:latin typeface="HGP明朝B" panose="02020800000000000000" pitchFamily="18" charset="-128"/>
              <a:ea typeface="HGP明朝B" panose="02020800000000000000" pitchFamily="18" charset="-128"/>
            </a:endParaRPr>
          </a:p>
        </p:txBody>
      </p:sp>
      <p:sp>
        <p:nvSpPr>
          <p:cNvPr id="11" name="テキスト ボックス 10"/>
          <p:cNvSpPr txBox="1"/>
          <p:nvPr/>
        </p:nvSpPr>
        <p:spPr>
          <a:xfrm>
            <a:off x="229879" y="405637"/>
            <a:ext cx="6397905" cy="646331"/>
          </a:xfrm>
          <a:prstGeom prst="rect">
            <a:avLst/>
          </a:prstGeom>
          <a:noFill/>
        </p:spPr>
        <p:txBody>
          <a:bodyPr wrap="none" rtlCol="0">
            <a:spAutoFit/>
          </a:bodyPr>
          <a:lstStyle/>
          <a:p>
            <a:r>
              <a:rPr kumimoji="1" lang="ja-JP" altLang="en-US" sz="3600" b="1" dirty="0" smtClean="0">
                <a:latin typeface="HGP明朝B" panose="02020800000000000000" pitchFamily="18" charset="-128"/>
                <a:ea typeface="HGP明朝B" panose="02020800000000000000" pitchFamily="18" charset="-128"/>
              </a:rPr>
              <a:t>実際にアンケートを実施すると</a:t>
            </a:r>
            <a:r>
              <a:rPr kumimoji="1" lang="en-US" altLang="ja-JP" sz="3600" b="1" dirty="0" smtClean="0">
                <a:latin typeface="HGP明朝B" panose="02020800000000000000" pitchFamily="18" charset="-128"/>
                <a:ea typeface="HGP明朝B" panose="02020800000000000000" pitchFamily="18" charset="-128"/>
              </a:rPr>
              <a:t>―</a:t>
            </a:r>
            <a:endParaRPr kumimoji="1" lang="ja-JP" altLang="en-US" sz="3600" b="1" dirty="0">
              <a:latin typeface="HGP明朝B" panose="02020800000000000000" pitchFamily="18" charset="-128"/>
              <a:ea typeface="HGP明朝B" panose="02020800000000000000" pitchFamily="18" charset="-128"/>
            </a:endParaRPr>
          </a:p>
        </p:txBody>
      </p:sp>
    </p:spTree>
    <p:extLst>
      <p:ext uri="{BB962C8B-B14F-4D97-AF65-F5344CB8AC3E}">
        <p14:creationId xmlns:p14="http://schemas.microsoft.com/office/powerpoint/2010/main" val="147845839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 name="正方形/長方形 72"/>
          <p:cNvSpPr/>
          <p:nvPr/>
        </p:nvSpPr>
        <p:spPr>
          <a:xfrm>
            <a:off x="1042709" y="5485676"/>
            <a:ext cx="7096836" cy="1198758"/>
          </a:xfrm>
          <a:prstGeom prst="rect">
            <a:avLst/>
          </a:prstGeom>
          <a:solidFill>
            <a:schemeClr val="accent1">
              <a:alpha val="8000"/>
            </a:schemeClr>
          </a:solidFill>
          <a:ln/>
        </p:spPr>
        <p:style>
          <a:lnRef idx="0">
            <a:schemeClr val="accent2"/>
          </a:lnRef>
          <a:fillRef idx="3">
            <a:schemeClr val="accent2"/>
          </a:fillRef>
          <a:effectRef idx="3">
            <a:schemeClr val="accent2"/>
          </a:effectRef>
          <a:fontRef idx="minor">
            <a:schemeClr val="lt1"/>
          </a:fontRef>
        </p:style>
        <p:txBody>
          <a:bodyPr rtlCol="0" anchor="ctr"/>
          <a:lstStyle/>
          <a:p>
            <a:pPr algn="ctr"/>
            <a:endParaRPr lang="ja-JP" altLang="en-US"/>
          </a:p>
        </p:txBody>
      </p:sp>
      <p:sp>
        <p:nvSpPr>
          <p:cNvPr id="3" name="スライド番号プレースホルダー 2"/>
          <p:cNvSpPr>
            <a:spLocks noGrp="1"/>
          </p:cNvSpPr>
          <p:nvPr>
            <p:ph type="sldNum" sz="quarter" idx="12"/>
          </p:nvPr>
        </p:nvSpPr>
        <p:spPr/>
        <p:txBody>
          <a:bodyPr/>
          <a:lstStyle/>
          <a:p>
            <a:fld id="{3716F7F3-095C-FF4D-AF29-008D5C28A395}" type="slidenum">
              <a:rPr kumimoji="1" lang="ja-JP" altLang="en-US" sz="1800" smtClean="0">
                <a:latin typeface="HGP明朝B" panose="02020800000000000000" pitchFamily="18" charset="-128"/>
                <a:ea typeface="HGP明朝B" panose="02020800000000000000" pitchFamily="18" charset="-128"/>
              </a:rPr>
              <a:t>17</a:t>
            </a:fld>
            <a:endParaRPr kumimoji="1" lang="ja-JP" altLang="en-US" sz="1800">
              <a:latin typeface="HGP明朝B" panose="02020800000000000000" pitchFamily="18" charset="-128"/>
              <a:ea typeface="HGP明朝B" panose="02020800000000000000" pitchFamily="18" charset="-128"/>
            </a:endParaRPr>
          </a:p>
        </p:txBody>
      </p:sp>
      <p:grpSp>
        <p:nvGrpSpPr>
          <p:cNvPr id="69" name="グループ化 68"/>
          <p:cNvGrpSpPr/>
          <p:nvPr/>
        </p:nvGrpSpPr>
        <p:grpSpPr>
          <a:xfrm>
            <a:off x="456704" y="1177043"/>
            <a:ext cx="8230096" cy="4164474"/>
            <a:chOff x="456704" y="1177043"/>
            <a:chExt cx="8230096" cy="4164474"/>
          </a:xfrm>
        </p:grpSpPr>
        <p:sp>
          <p:nvSpPr>
            <p:cNvPr id="7" name="正方形/長方形 6"/>
            <p:cNvSpPr/>
            <p:nvPr/>
          </p:nvSpPr>
          <p:spPr>
            <a:xfrm>
              <a:off x="456704" y="2229462"/>
              <a:ext cx="2189163" cy="2342443"/>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ja-JP" altLang="en-US">
                <a:latin typeface="HGP明朝B" panose="02020800000000000000" pitchFamily="18" charset="-128"/>
                <a:ea typeface="HGP明朝B" panose="02020800000000000000" pitchFamily="18" charset="-128"/>
              </a:endParaRPr>
            </a:p>
          </p:txBody>
        </p:sp>
        <p:cxnSp>
          <p:nvCxnSpPr>
            <p:cNvPr id="4" name="直線矢印コネクタ 3"/>
            <p:cNvCxnSpPr/>
            <p:nvPr/>
          </p:nvCxnSpPr>
          <p:spPr>
            <a:xfrm flipH="1">
              <a:off x="1436151" y="1671426"/>
              <a:ext cx="4989" cy="544602"/>
            </a:xfrm>
            <a:prstGeom prst="straightConnector1">
              <a:avLst/>
            </a:prstGeom>
            <a:ln>
              <a:headEnd type="none"/>
              <a:tailEnd type="arrow"/>
            </a:ln>
          </p:spPr>
          <p:style>
            <a:lnRef idx="3">
              <a:schemeClr val="dk1"/>
            </a:lnRef>
            <a:fillRef idx="0">
              <a:schemeClr val="dk1"/>
            </a:fillRef>
            <a:effectRef idx="2">
              <a:schemeClr val="dk1"/>
            </a:effectRef>
            <a:fontRef idx="minor">
              <a:schemeClr val="tx1"/>
            </a:fontRef>
          </p:style>
        </p:cxnSp>
        <p:sp>
          <p:nvSpPr>
            <p:cNvPr id="5" name="正方形/長方形 4"/>
            <p:cNvSpPr/>
            <p:nvPr/>
          </p:nvSpPr>
          <p:spPr>
            <a:xfrm>
              <a:off x="731711" y="2653418"/>
              <a:ext cx="1651245" cy="782638"/>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x-none" altLang="x-none">
                  <a:latin typeface="HGP明朝B" panose="02020800000000000000" pitchFamily="18" charset="-128"/>
                  <a:ea typeface="HGP明朝B" panose="02020800000000000000" pitchFamily="18" charset="-128"/>
                </a:rPr>
                <a:t>視聴作品の</a:t>
              </a:r>
            </a:p>
            <a:p>
              <a:pPr algn="ctr"/>
              <a:r>
                <a:rPr lang="x-none" altLang="x-none">
                  <a:latin typeface="HGP明朝B" panose="02020800000000000000" pitchFamily="18" charset="-128"/>
                  <a:ea typeface="HGP明朝B" panose="02020800000000000000" pitchFamily="18" charset="-128"/>
                </a:rPr>
                <a:t>検索</a:t>
              </a:r>
            </a:p>
          </p:txBody>
        </p:sp>
        <p:sp>
          <p:nvSpPr>
            <p:cNvPr id="6" name="正方形/長方形 5"/>
            <p:cNvSpPr/>
            <p:nvPr/>
          </p:nvSpPr>
          <p:spPr>
            <a:xfrm>
              <a:off x="731711" y="3596393"/>
              <a:ext cx="1640254" cy="782638"/>
            </a:xfrm>
            <a:prstGeom prst="rect">
              <a:avLst/>
            </a:prstGeom>
            <a:solidFill>
              <a:schemeClr val="accent2">
                <a:lumMod val="40000"/>
                <a:lumOff val="60000"/>
              </a:schemeClr>
            </a:solidFill>
            <a:ln w="53975" cmpd="dbl">
              <a:solidFill>
                <a:srgbClr val="C00000"/>
              </a:solidFill>
            </a:ln>
          </p:spPr>
          <p:style>
            <a:lnRef idx="2">
              <a:schemeClr val="accent2"/>
            </a:lnRef>
            <a:fillRef idx="1">
              <a:schemeClr val="lt1"/>
            </a:fillRef>
            <a:effectRef idx="0">
              <a:schemeClr val="accent2"/>
            </a:effectRef>
            <a:fontRef idx="minor">
              <a:schemeClr val="dk1"/>
            </a:fontRef>
          </p:style>
          <p:txBody>
            <a:bodyPr rtlCol="0" anchor="ctr"/>
            <a:lstStyle/>
            <a:p>
              <a:pPr algn="ctr"/>
              <a:r>
                <a:rPr lang="x-none" altLang="x-none" sz="2000" b="1" dirty="0">
                  <a:solidFill>
                    <a:srgbClr val="000000"/>
                  </a:solidFill>
                  <a:latin typeface="HGP明朝B" panose="02020800000000000000" pitchFamily="18" charset="-128"/>
                  <a:ea typeface="HGP明朝B" panose="02020800000000000000" pitchFamily="18" charset="-128"/>
                </a:rPr>
                <a:t>視聴作品の</a:t>
              </a:r>
            </a:p>
            <a:p>
              <a:pPr algn="ctr"/>
              <a:r>
                <a:rPr lang="x-none" altLang="x-none" sz="2000" b="1" dirty="0">
                  <a:solidFill>
                    <a:srgbClr val="000000"/>
                  </a:solidFill>
                  <a:latin typeface="HGP明朝B" panose="02020800000000000000" pitchFamily="18" charset="-128"/>
                  <a:ea typeface="HGP明朝B" panose="02020800000000000000" pitchFamily="18" charset="-128"/>
                </a:rPr>
                <a:t>レコメンド</a:t>
              </a:r>
            </a:p>
          </p:txBody>
        </p:sp>
        <p:cxnSp>
          <p:nvCxnSpPr>
            <p:cNvPr id="9" name="直線矢印コネクタ 8"/>
            <p:cNvCxnSpPr>
              <a:stCxn id="5" idx="3"/>
              <a:endCxn id="11" idx="1"/>
            </p:cNvCxnSpPr>
            <p:nvPr/>
          </p:nvCxnSpPr>
          <p:spPr>
            <a:xfrm flipV="1">
              <a:off x="2382956" y="2683852"/>
              <a:ext cx="861649" cy="360885"/>
            </a:xfrm>
            <a:prstGeom prst="straightConnector1">
              <a:avLst/>
            </a:prstGeom>
            <a:ln>
              <a:headEnd type="none"/>
              <a:tailEnd type="arrow"/>
            </a:ln>
          </p:spPr>
          <p:style>
            <a:lnRef idx="3">
              <a:schemeClr val="dk1"/>
            </a:lnRef>
            <a:fillRef idx="0">
              <a:schemeClr val="dk1"/>
            </a:fillRef>
            <a:effectRef idx="2">
              <a:schemeClr val="dk1"/>
            </a:effectRef>
            <a:fontRef idx="minor">
              <a:schemeClr val="tx1"/>
            </a:fontRef>
          </p:style>
        </p:cxnSp>
        <p:cxnSp>
          <p:nvCxnSpPr>
            <p:cNvPr id="10" name="直線矢印コネクタ 9"/>
            <p:cNvCxnSpPr>
              <a:endCxn id="11" idx="1"/>
            </p:cNvCxnSpPr>
            <p:nvPr/>
          </p:nvCxnSpPr>
          <p:spPr>
            <a:xfrm flipV="1">
              <a:off x="2398220" y="2683852"/>
              <a:ext cx="846385" cy="1329198"/>
            </a:xfrm>
            <a:prstGeom prst="straightConnector1">
              <a:avLst/>
            </a:prstGeom>
            <a:ln>
              <a:headEnd type="none"/>
              <a:tailEnd type="arrow"/>
            </a:ln>
          </p:spPr>
          <p:style>
            <a:lnRef idx="3">
              <a:schemeClr val="dk1"/>
            </a:lnRef>
            <a:fillRef idx="0">
              <a:schemeClr val="dk1"/>
            </a:fillRef>
            <a:effectRef idx="2">
              <a:schemeClr val="dk1"/>
            </a:effectRef>
            <a:fontRef idx="minor">
              <a:schemeClr val="tx1"/>
            </a:fontRef>
          </p:style>
        </p:cxnSp>
        <p:sp>
          <p:nvSpPr>
            <p:cNvPr id="11" name="正方形/長方形 10"/>
            <p:cNvSpPr/>
            <p:nvPr/>
          </p:nvSpPr>
          <p:spPr>
            <a:xfrm>
              <a:off x="3244605" y="2292533"/>
              <a:ext cx="1651245" cy="782638"/>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x-none" altLang="x-none">
                  <a:latin typeface="HGP明朝B" panose="02020800000000000000" pitchFamily="18" charset="-128"/>
                  <a:ea typeface="HGP明朝B" panose="02020800000000000000" pitchFamily="18" charset="-128"/>
                </a:rPr>
                <a:t>視聴作品の</a:t>
              </a:r>
            </a:p>
            <a:p>
              <a:pPr algn="ctr"/>
              <a:r>
                <a:rPr lang="x-none" altLang="x-none">
                  <a:latin typeface="HGP明朝B" panose="02020800000000000000" pitchFamily="18" charset="-128"/>
                  <a:ea typeface="HGP明朝B" panose="02020800000000000000" pitchFamily="18" charset="-128"/>
                </a:rPr>
                <a:t>決定</a:t>
              </a:r>
            </a:p>
          </p:txBody>
        </p:sp>
        <p:sp>
          <p:nvSpPr>
            <p:cNvPr id="13" name="正方形/長方形 12"/>
            <p:cNvSpPr/>
            <p:nvPr/>
          </p:nvSpPr>
          <p:spPr>
            <a:xfrm>
              <a:off x="5140080" y="2273483"/>
              <a:ext cx="1651245" cy="782638"/>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x-none" altLang="x-none">
                  <a:latin typeface="HGP明朝B" panose="02020800000000000000" pitchFamily="18" charset="-128"/>
                  <a:ea typeface="HGP明朝B" panose="02020800000000000000" pitchFamily="18" charset="-128"/>
                </a:rPr>
                <a:t>視聴作品の</a:t>
              </a:r>
            </a:p>
            <a:p>
              <a:pPr algn="ctr"/>
              <a:r>
                <a:rPr lang="x-none" altLang="x-none">
                  <a:latin typeface="HGP明朝B" panose="02020800000000000000" pitchFamily="18" charset="-128"/>
                  <a:ea typeface="HGP明朝B" panose="02020800000000000000" pitchFamily="18" charset="-128"/>
                </a:rPr>
                <a:t>視聴</a:t>
              </a:r>
            </a:p>
          </p:txBody>
        </p:sp>
        <p:sp>
          <p:nvSpPr>
            <p:cNvPr id="15" name="正方形/長方形 14"/>
            <p:cNvSpPr/>
            <p:nvPr/>
          </p:nvSpPr>
          <p:spPr>
            <a:xfrm>
              <a:off x="484061" y="1177043"/>
              <a:ext cx="1914159" cy="485775"/>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x-none" altLang="x-none" dirty="0">
                  <a:solidFill>
                    <a:srgbClr val="000000"/>
                  </a:solidFill>
                  <a:latin typeface="HGP明朝B" panose="02020800000000000000" pitchFamily="18" charset="-128"/>
                  <a:ea typeface="HGP明朝B" panose="02020800000000000000" pitchFamily="18" charset="-128"/>
                </a:rPr>
                <a:t>SVODへの興味</a:t>
              </a:r>
            </a:p>
          </p:txBody>
        </p:sp>
        <p:sp>
          <p:nvSpPr>
            <p:cNvPr id="28" name="正方形/長方形 27"/>
            <p:cNvSpPr/>
            <p:nvPr/>
          </p:nvSpPr>
          <p:spPr>
            <a:xfrm>
              <a:off x="7035555" y="2292533"/>
              <a:ext cx="1651245" cy="782638"/>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x-none" altLang="x-none">
                  <a:latin typeface="HGP明朝B" panose="02020800000000000000" pitchFamily="18" charset="-128"/>
                  <a:ea typeface="HGP明朝B" panose="02020800000000000000" pitchFamily="18" charset="-128"/>
                </a:rPr>
                <a:t>視聴後の満足とその蓄積</a:t>
              </a:r>
            </a:p>
          </p:txBody>
        </p:sp>
        <p:cxnSp>
          <p:nvCxnSpPr>
            <p:cNvPr id="34" name="直線矢印コネクタ 33"/>
            <p:cNvCxnSpPr/>
            <p:nvPr/>
          </p:nvCxnSpPr>
          <p:spPr>
            <a:xfrm>
              <a:off x="6791325" y="2689112"/>
              <a:ext cx="247582" cy="5216"/>
            </a:xfrm>
            <a:prstGeom prst="straightConnector1">
              <a:avLst/>
            </a:prstGeom>
            <a:ln>
              <a:headEnd type="none"/>
              <a:tailEnd type="arrow"/>
            </a:ln>
          </p:spPr>
          <p:style>
            <a:lnRef idx="3">
              <a:schemeClr val="dk1"/>
            </a:lnRef>
            <a:fillRef idx="0">
              <a:schemeClr val="dk1"/>
            </a:fillRef>
            <a:effectRef idx="2">
              <a:schemeClr val="dk1"/>
            </a:effectRef>
            <a:fontRef idx="minor">
              <a:schemeClr val="tx1"/>
            </a:fontRef>
          </p:style>
        </p:cxnSp>
        <p:cxnSp>
          <p:nvCxnSpPr>
            <p:cNvPr id="35" name="直線矢印コネクタ 34"/>
            <p:cNvCxnSpPr>
              <a:endCxn id="13" idx="1"/>
            </p:cNvCxnSpPr>
            <p:nvPr/>
          </p:nvCxnSpPr>
          <p:spPr>
            <a:xfrm>
              <a:off x="4917329" y="2664802"/>
              <a:ext cx="222751" cy="0"/>
            </a:xfrm>
            <a:prstGeom prst="straightConnector1">
              <a:avLst/>
            </a:prstGeom>
            <a:ln>
              <a:headEnd type="none"/>
              <a:tailEnd type="arrow"/>
            </a:ln>
          </p:spPr>
          <p:style>
            <a:lnRef idx="3">
              <a:schemeClr val="dk1"/>
            </a:lnRef>
            <a:fillRef idx="0">
              <a:schemeClr val="dk1"/>
            </a:fillRef>
            <a:effectRef idx="2">
              <a:schemeClr val="dk1"/>
            </a:effectRef>
            <a:fontRef idx="minor">
              <a:schemeClr val="tx1"/>
            </a:fontRef>
          </p:style>
        </p:cxnSp>
        <p:cxnSp>
          <p:nvCxnSpPr>
            <p:cNvPr id="20" name="直線矢印コネクタ 19"/>
            <p:cNvCxnSpPr>
              <a:stCxn id="6" idx="3"/>
              <a:endCxn id="64" idx="2"/>
            </p:cNvCxnSpPr>
            <p:nvPr/>
          </p:nvCxnSpPr>
          <p:spPr>
            <a:xfrm>
              <a:off x="2371965" y="3987712"/>
              <a:ext cx="3514413" cy="896605"/>
            </a:xfrm>
            <a:prstGeom prst="straightConnector1">
              <a:avLst/>
            </a:prstGeom>
            <a:ln w="63500" cmpd="dbl">
              <a:headEnd type="none"/>
              <a:tailEnd type="arrow"/>
            </a:ln>
          </p:spPr>
          <p:style>
            <a:lnRef idx="3">
              <a:schemeClr val="accent2"/>
            </a:lnRef>
            <a:fillRef idx="0">
              <a:schemeClr val="accent2"/>
            </a:fillRef>
            <a:effectRef idx="2">
              <a:schemeClr val="accent2"/>
            </a:effectRef>
            <a:fontRef idx="minor">
              <a:schemeClr val="tx1"/>
            </a:fontRef>
          </p:style>
        </p:cxnSp>
        <p:sp>
          <p:nvSpPr>
            <p:cNvPr id="2" name="テキスト ボックス 1"/>
            <p:cNvSpPr txBox="1"/>
            <p:nvPr/>
          </p:nvSpPr>
          <p:spPr>
            <a:xfrm>
              <a:off x="2645867" y="4476468"/>
              <a:ext cx="2743200" cy="369332"/>
            </a:xfrm>
            <a:prstGeom prst="rect">
              <a:avLst/>
            </a:prstGeom>
          </p:spPr>
          <p:txBody>
            <a:bodyPr rtlCol="0">
              <a:spAutoFit/>
            </a:bodyPr>
            <a:lstStyle/>
            <a:p>
              <a:pPr algn="ctr"/>
              <a:r>
                <a:rPr lang="x-none" altLang="x-none" dirty="0">
                  <a:solidFill>
                    <a:srgbClr val="000000"/>
                  </a:solidFill>
                  <a:latin typeface="HGP明朝B" panose="02020800000000000000" pitchFamily="18" charset="-128"/>
                  <a:ea typeface="HGP明朝B" panose="02020800000000000000" pitchFamily="18" charset="-128"/>
                </a:rPr>
                <a:t>満足</a:t>
              </a:r>
            </a:p>
          </p:txBody>
        </p:sp>
        <p:cxnSp>
          <p:nvCxnSpPr>
            <p:cNvPr id="23" name="直線矢印コネクタ 22"/>
            <p:cNvCxnSpPr>
              <a:stCxn id="6" idx="3"/>
              <a:endCxn id="63" idx="2"/>
            </p:cNvCxnSpPr>
            <p:nvPr/>
          </p:nvCxnSpPr>
          <p:spPr>
            <a:xfrm flipV="1">
              <a:off x="2371965" y="3759112"/>
              <a:ext cx="3514413" cy="228600"/>
            </a:xfrm>
            <a:prstGeom prst="straightConnector1">
              <a:avLst/>
            </a:prstGeom>
            <a:ln w="76200" cmpd="dbl">
              <a:headEnd type="none"/>
              <a:tailEnd type="arrow"/>
            </a:ln>
          </p:spPr>
          <p:style>
            <a:lnRef idx="3">
              <a:schemeClr val="accent1"/>
            </a:lnRef>
            <a:fillRef idx="0">
              <a:schemeClr val="accent1"/>
            </a:fillRef>
            <a:effectRef idx="2">
              <a:schemeClr val="accent1"/>
            </a:effectRef>
            <a:fontRef idx="minor">
              <a:schemeClr val="tx1"/>
            </a:fontRef>
          </p:style>
        </p:cxnSp>
        <p:sp>
          <p:nvSpPr>
            <p:cNvPr id="25" name="テキスト ボックス 24"/>
            <p:cNvSpPr txBox="1"/>
            <p:nvPr/>
          </p:nvSpPr>
          <p:spPr>
            <a:xfrm>
              <a:off x="2611430" y="3413537"/>
              <a:ext cx="2743200" cy="369332"/>
            </a:xfrm>
            <a:prstGeom prst="rect">
              <a:avLst/>
            </a:prstGeom>
          </p:spPr>
          <p:txBody>
            <a:bodyPr rtlCol="0">
              <a:spAutoFit/>
            </a:bodyPr>
            <a:lstStyle/>
            <a:p>
              <a:pPr algn="ctr"/>
              <a:r>
                <a:rPr lang="x-none" altLang="x-none" dirty="0">
                  <a:solidFill>
                    <a:srgbClr val="000000"/>
                  </a:solidFill>
                  <a:latin typeface="HGP明朝B" panose="02020800000000000000" pitchFamily="18" charset="-128"/>
                  <a:ea typeface="HGP明朝B" panose="02020800000000000000" pitchFamily="18" charset="-128"/>
                </a:rPr>
                <a:t>不満</a:t>
              </a:r>
            </a:p>
          </p:txBody>
        </p:sp>
        <p:sp>
          <p:nvSpPr>
            <p:cNvPr id="63" name="円/楕円 62"/>
            <p:cNvSpPr/>
            <p:nvPr/>
          </p:nvSpPr>
          <p:spPr>
            <a:xfrm>
              <a:off x="5886378" y="3301912"/>
              <a:ext cx="2137465" cy="914400"/>
            </a:xfrm>
            <a:prstGeom prst="ellipse">
              <a:avLst/>
            </a:prstGeom>
            <a:noFill/>
            <a:ln w="127000" cmpd="dbl"/>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3200" dirty="0" smtClean="0">
                  <a:solidFill>
                    <a:schemeClr val="tx1"/>
                  </a:solidFill>
                  <a:latin typeface="HGP明朝B" panose="02020800000000000000" pitchFamily="18" charset="-128"/>
                  <a:ea typeface="HGP明朝B" panose="02020800000000000000" pitchFamily="18" charset="-128"/>
                </a:rPr>
                <a:t>解約</a:t>
              </a:r>
              <a:endParaRPr kumimoji="1" lang="ja-JP" altLang="en-US" sz="3200" dirty="0">
                <a:solidFill>
                  <a:schemeClr val="tx1"/>
                </a:solidFill>
                <a:latin typeface="HGP明朝B" panose="02020800000000000000" pitchFamily="18" charset="-128"/>
                <a:ea typeface="HGP明朝B" panose="02020800000000000000" pitchFamily="18" charset="-128"/>
              </a:endParaRPr>
            </a:p>
          </p:txBody>
        </p:sp>
        <p:sp>
          <p:nvSpPr>
            <p:cNvPr id="64" name="円/楕円 63"/>
            <p:cNvSpPr/>
            <p:nvPr/>
          </p:nvSpPr>
          <p:spPr>
            <a:xfrm>
              <a:off x="5886378" y="4427117"/>
              <a:ext cx="2137465" cy="914400"/>
            </a:xfrm>
            <a:prstGeom prst="ellipse">
              <a:avLst/>
            </a:prstGeom>
            <a:noFill/>
            <a:ln w="127000" cmpd="dbl">
              <a:solidFill>
                <a:srgbClr val="C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ja-JP" altLang="en-US" sz="2400" dirty="0" smtClean="0">
                  <a:solidFill>
                    <a:schemeClr val="tx1"/>
                  </a:solidFill>
                  <a:latin typeface="HGP明朝B" panose="02020800000000000000" pitchFamily="18" charset="-128"/>
                  <a:ea typeface="HGP明朝B" panose="02020800000000000000" pitchFamily="18" charset="-128"/>
                </a:rPr>
                <a:t>利用</a:t>
              </a:r>
              <a:r>
                <a:rPr lang="ja-JP" altLang="en-US" sz="2400" dirty="0">
                  <a:solidFill>
                    <a:schemeClr val="tx1"/>
                  </a:solidFill>
                  <a:latin typeface="HGP明朝B" panose="02020800000000000000" pitchFamily="18" charset="-128"/>
                  <a:ea typeface="HGP明朝B" panose="02020800000000000000" pitchFamily="18" charset="-128"/>
                </a:rPr>
                <a:t>継続</a:t>
              </a:r>
              <a:endParaRPr kumimoji="1" lang="ja-JP" altLang="en-US" sz="2400" dirty="0">
                <a:solidFill>
                  <a:schemeClr val="tx1"/>
                </a:solidFill>
                <a:latin typeface="HGP明朝B" panose="02020800000000000000" pitchFamily="18" charset="-128"/>
                <a:ea typeface="HGP明朝B" panose="02020800000000000000" pitchFamily="18" charset="-128"/>
              </a:endParaRPr>
            </a:p>
          </p:txBody>
        </p:sp>
      </p:grpSp>
      <p:sp>
        <p:nvSpPr>
          <p:cNvPr id="8" name="テキスト ボックス 7"/>
          <p:cNvSpPr txBox="1"/>
          <p:nvPr/>
        </p:nvSpPr>
        <p:spPr>
          <a:xfrm>
            <a:off x="150686" y="2215739"/>
            <a:ext cx="2743200" cy="369332"/>
          </a:xfrm>
          <a:prstGeom prst="rect">
            <a:avLst/>
          </a:prstGeom>
        </p:spPr>
        <p:txBody>
          <a:bodyPr rtlCol="0" anchor="t">
            <a:spAutoFit/>
          </a:bodyPr>
          <a:lstStyle/>
          <a:p>
            <a:pPr algn="ctr"/>
            <a:r>
              <a:rPr lang="x-none" altLang="x-none" u="sng" dirty="0">
                <a:solidFill>
                  <a:srgbClr val="000000"/>
                </a:solidFill>
                <a:latin typeface="HGP明朝B" panose="02020800000000000000" pitchFamily="18" charset="-128"/>
                <a:ea typeface="HGP明朝B" panose="02020800000000000000" pitchFamily="18" charset="-128"/>
              </a:rPr>
              <a:t>視聴作品の選択</a:t>
            </a:r>
          </a:p>
        </p:txBody>
      </p:sp>
      <p:sp>
        <p:nvSpPr>
          <p:cNvPr id="71" name="テキスト ボックス 70"/>
          <p:cNvSpPr txBox="1"/>
          <p:nvPr/>
        </p:nvSpPr>
        <p:spPr>
          <a:xfrm>
            <a:off x="150686" y="423736"/>
            <a:ext cx="2916183" cy="646331"/>
          </a:xfrm>
          <a:prstGeom prst="rect">
            <a:avLst/>
          </a:prstGeom>
          <a:noFill/>
        </p:spPr>
        <p:txBody>
          <a:bodyPr wrap="none" rtlCol="0">
            <a:spAutoFit/>
          </a:bodyPr>
          <a:lstStyle/>
          <a:p>
            <a:r>
              <a:rPr kumimoji="1" lang="ja-JP" altLang="en-US" sz="3600" dirty="0" smtClean="0">
                <a:latin typeface="HGP明朝B" panose="02020800000000000000" pitchFamily="18" charset="-128"/>
                <a:ea typeface="HGP明朝B" panose="02020800000000000000" pitchFamily="18" charset="-128"/>
              </a:rPr>
              <a:t>本研究の範囲</a:t>
            </a:r>
            <a:endParaRPr kumimoji="1" lang="ja-JP" altLang="en-US" sz="3600" dirty="0">
              <a:latin typeface="HGP明朝B" panose="02020800000000000000" pitchFamily="18" charset="-128"/>
              <a:ea typeface="HGP明朝B" panose="02020800000000000000" pitchFamily="18" charset="-128"/>
            </a:endParaRPr>
          </a:p>
        </p:txBody>
      </p:sp>
      <p:sp>
        <p:nvSpPr>
          <p:cNvPr id="72" name="テキスト ボックス 71"/>
          <p:cNvSpPr txBox="1"/>
          <p:nvPr/>
        </p:nvSpPr>
        <p:spPr>
          <a:xfrm>
            <a:off x="1042709" y="5710019"/>
            <a:ext cx="7156126" cy="646331"/>
          </a:xfrm>
          <a:prstGeom prst="rect">
            <a:avLst/>
          </a:prstGeom>
          <a:noFill/>
        </p:spPr>
        <p:txBody>
          <a:bodyPr wrap="none" rtlCol="0">
            <a:spAutoFit/>
          </a:bodyPr>
          <a:lstStyle/>
          <a:p>
            <a:r>
              <a:rPr kumimoji="1" lang="en-US" altLang="ja-JP" sz="3600" dirty="0" smtClean="0">
                <a:latin typeface="HGP明朝B" panose="02020800000000000000" pitchFamily="18" charset="-128"/>
                <a:ea typeface="HGP明朝B" panose="02020800000000000000" pitchFamily="18" charset="-128"/>
              </a:rPr>
              <a:t>―</a:t>
            </a:r>
            <a:r>
              <a:rPr lang="ja-JP" altLang="en-US" sz="3600" dirty="0">
                <a:latin typeface="HGP明朝B" panose="02020800000000000000" pitchFamily="18" charset="-128"/>
                <a:ea typeface="HGP明朝B" panose="02020800000000000000" pitchFamily="18" charset="-128"/>
              </a:rPr>
              <a:t> </a:t>
            </a:r>
            <a:r>
              <a:rPr kumimoji="1" lang="en-US" altLang="ja-JP" sz="3600" u="sng" dirty="0" smtClean="0">
                <a:latin typeface="HGP明朝B" panose="02020800000000000000" pitchFamily="18" charset="-128"/>
                <a:ea typeface="HGP明朝B" panose="02020800000000000000" pitchFamily="18" charset="-128"/>
              </a:rPr>
              <a:t>SVOD</a:t>
            </a:r>
            <a:r>
              <a:rPr kumimoji="1" lang="ja-JP" altLang="en-US" sz="3600" u="sng" dirty="0" smtClean="0">
                <a:latin typeface="HGP明朝B" panose="02020800000000000000" pitchFamily="18" charset="-128"/>
                <a:ea typeface="HGP明朝B" panose="02020800000000000000" pitchFamily="18" charset="-128"/>
              </a:rPr>
              <a:t>におけるレコメンデーション</a:t>
            </a:r>
            <a:endParaRPr kumimoji="1" lang="ja-JP" altLang="en-US" sz="3600" u="sng" dirty="0">
              <a:latin typeface="HGP明朝B" panose="02020800000000000000" pitchFamily="18" charset="-128"/>
              <a:ea typeface="HGP明朝B" panose="02020800000000000000" pitchFamily="18" charset="-128"/>
            </a:endParaRPr>
          </a:p>
        </p:txBody>
      </p:sp>
    </p:spTree>
    <p:extLst>
      <p:ext uri="{BB962C8B-B14F-4D97-AF65-F5344CB8AC3E}">
        <p14:creationId xmlns:p14="http://schemas.microsoft.com/office/powerpoint/2010/main" val="298780936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p:cNvSpPr txBox="1"/>
          <p:nvPr/>
        </p:nvSpPr>
        <p:spPr>
          <a:xfrm>
            <a:off x="419100" y="435431"/>
            <a:ext cx="8393594" cy="769441"/>
          </a:xfrm>
          <a:prstGeom prst="rect">
            <a:avLst/>
          </a:prstGeom>
        </p:spPr>
        <p:txBody>
          <a:bodyPr wrap="square" rtlCol="0" anchor="t">
            <a:spAutoFit/>
          </a:bodyPr>
          <a:lstStyle/>
          <a:p>
            <a:pPr algn="ctr"/>
            <a:r>
              <a:rPr lang="x-none" altLang="x-none" sz="4400" dirty="0">
                <a:solidFill>
                  <a:srgbClr val="212121"/>
                </a:solidFill>
                <a:latin typeface="HGP明朝B" panose="02020800000000000000" pitchFamily="18" charset="-128"/>
                <a:ea typeface="HGP明朝B" panose="02020800000000000000" pitchFamily="18" charset="-128"/>
              </a:rPr>
              <a:t>レコメンド一般の研究</a:t>
            </a:r>
            <a:endParaRPr lang="x-none" altLang="x-none" sz="4400" dirty="0">
              <a:latin typeface="HGP明朝B" panose="02020800000000000000" pitchFamily="18" charset="-128"/>
              <a:ea typeface="HGP明朝B" panose="02020800000000000000" pitchFamily="18" charset="-128"/>
            </a:endParaRPr>
          </a:p>
        </p:txBody>
      </p:sp>
      <p:sp>
        <p:nvSpPr>
          <p:cNvPr id="5" name="テキスト ボックス 4"/>
          <p:cNvSpPr txBox="1"/>
          <p:nvPr/>
        </p:nvSpPr>
        <p:spPr>
          <a:xfrm>
            <a:off x="876300" y="1847850"/>
            <a:ext cx="7346042" cy="954107"/>
          </a:xfrm>
          <a:prstGeom prst="rect">
            <a:avLst/>
          </a:prstGeom>
        </p:spPr>
        <p:txBody>
          <a:bodyPr wrap="square" rtlCol="0" anchor="t">
            <a:spAutoFit/>
          </a:bodyPr>
          <a:lstStyle/>
          <a:p>
            <a:pPr algn="ctr"/>
            <a:r>
              <a:rPr lang="x-none" altLang="x-none" sz="2800" dirty="0">
                <a:latin typeface="HGP明朝B" panose="02020800000000000000" pitchFamily="18" charset="-128"/>
                <a:ea typeface="HGP明朝B" panose="02020800000000000000" pitchFamily="18" charset="-128"/>
              </a:rPr>
              <a:t>利用者の嗜好に適した情報を提示することが</a:t>
            </a:r>
            <a:endParaRPr lang="x-none" altLang="x-none" sz="2800" dirty="0">
              <a:solidFill>
                <a:srgbClr val="000000"/>
              </a:solidFill>
              <a:latin typeface="HGP明朝B" panose="02020800000000000000" pitchFamily="18" charset="-128"/>
              <a:ea typeface="HGP明朝B" panose="02020800000000000000" pitchFamily="18" charset="-128"/>
            </a:endParaRPr>
          </a:p>
          <a:p>
            <a:pPr algn="ctr"/>
            <a:r>
              <a:rPr lang="x-none" altLang="x-none" sz="2800" dirty="0">
                <a:latin typeface="HGP明朝B" panose="02020800000000000000" pitchFamily="18" charset="-128"/>
                <a:ea typeface="HGP明朝B" panose="02020800000000000000" pitchFamily="18" charset="-128"/>
              </a:rPr>
              <a:t>利用者満足を決定付ける</a:t>
            </a:r>
            <a:endParaRPr lang="x-none" altLang="x-none" sz="2800" dirty="0">
              <a:solidFill>
                <a:srgbClr val="000000"/>
              </a:solidFill>
              <a:latin typeface="HGP明朝B" panose="02020800000000000000" pitchFamily="18" charset="-128"/>
              <a:ea typeface="HGP明朝B" panose="02020800000000000000" pitchFamily="18" charset="-128"/>
            </a:endParaRPr>
          </a:p>
        </p:txBody>
      </p:sp>
      <p:sp>
        <p:nvSpPr>
          <p:cNvPr id="6" name="テキスト ボックス 5"/>
          <p:cNvSpPr txBox="1"/>
          <p:nvPr/>
        </p:nvSpPr>
        <p:spPr>
          <a:xfrm>
            <a:off x="790575" y="4229100"/>
            <a:ext cx="7531779" cy="1384995"/>
          </a:xfrm>
          <a:prstGeom prst="rect">
            <a:avLst/>
          </a:prstGeom>
        </p:spPr>
        <p:txBody>
          <a:bodyPr wrap="square" rtlCol="0" anchor="t">
            <a:spAutoFit/>
          </a:bodyPr>
          <a:lstStyle/>
          <a:p>
            <a:pPr algn="ctr"/>
            <a:r>
              <a:rPr lang="x-none" altLang="x-none" sz="2800">
                <a:latin typeface="HGP明朝B" panose="02020800000000000000" pitchFamily="18" charset="-128"/>
                <a:ea typeface="HGP明朝B" panose="02020800000000000000" pitchFamily="18" charset="-128"/>
              </a:rPr>
              <a:t>利用者の嗜好に合った情報を</a:t>
            </a:r>
            <a:endParaRPr lang="x-none" altLang="x-none" sz="2800">
              <a:solidFill>
                <a:srgbClr val="000000"/>
              </a:solidFill>
              <a:latin typeface="HGP明朝B" panose="02020800000000000000" pitchFamily="18" charset="-128"/>
              <a:ea typeface="HGP明朝B" panose="02020800000000000000" pitchFamily="18" charset="-128"/>
            </a:endParaRPr>
          </a:p>
          <a:p>
            <a:pPr algn="ctr"/>
            <a:r>
              <a:rPr lang="x-none" altLang="x-none" sz="2800">
                <a:latin typeface="HGP明朝B" panose="02020800000000000000" pitchFamily="18" charset="-128"/>
                <a:ea typeface="HGP明朝B" panose="02020800000000000000" pitchFamily="18" charset="-128"/>
              </a:rPr>
              <a:t>推薦するシステムが評価されていた。</a:t>
            </a:r>
            <a:endParaRPr lang="x-none" altLang="x-none" sz="2800" i="1">
              <a:latin typeface="HGP明朝B" panose="02020800000000000000" pitchFamily="18" charset="-128"/>
              <a:ea typeface="HGP明朝B" panose="02020800000000000000" pitchFamily="18" charset="-128"/>
            </a:endParaRPr>
          </a:p>
          <a:p>
            <a:pPr algn="r"/>
            <a:r>
              <a:rPr lang="x-none" altLang="x-none" sz="2800" i="1">
                <a:latin typeface="HGP明朝B" panose="02020800000000000000" pitchFamily="18" charset="-128"/>
                <a:ea typeface="HGP明朝B" panose="02020800000000000000" pitchFamily="18" charset="-128"/>
              </a:rPr>
              <a:t>( Resnick94,Resnick97,Billsus98 )</a:t>
            </a:r>
            <a:r>
              <a:rPr lang="x-none" altLang="x-none" sz="2800">
                <a:latin typeface="HGP明朝B" panose="02020800000000000000" pitchFamily="18" charset="-128"/>
                <a:ea typeface="HGP明朝B" panose="02020800000000000000" pitchFamily="18" charset="-128"/>
              </a:rPr>
              <a:t> </a:t>
            </a:r>
          </a:p>
        </p:txBody>
      </p:sp>
      <p:sp>
        <p:nvSpPr>
          <p:cNvPr id="11" name="テキスト ボックス 10"/>
          <p:cNvSpPr txBox="1"/>
          <p:nvPr/>
        </p:nvSpPr>
        <p:spPr>
          <a:xfrm>
            <a:off x="1924050" y="4619625"/>
            <a:ext cx="4359397" cy="523220"/>
          </a:xfrm>
          <a:prstGeom prst="rect">
            <a:avLst/>
          </a:prstGeom>
        </p:spPr>
        <p:txBody>
          <a:bodyPr rtlCol="0" anchor="t">
            <a:spAutoFit/>
          </a:bodyPr>
          <a:lstStyle/>
          <a:p>
            <a:pPr algn="ctr"/>
            <a:endParaRPr lang="x-none" altLang="x-none" sz="2800" dirty="0">
              <a:solidFill>
                <a:srgbClr val="000000"/>
              </a:solidFill>
              <a:latin typeface="HGP明朝B" panose="02020800000000000000" pitchFamily="18" charset="-128"/>
              <a:ea typeface="HGP明朝B" panose="02020800000000000000" pitchFamily="18" charset="-128"/>
            </a:endParaRPr>
          </a:p>
        </p:txBody>
      </p:sp>
      <p:sp>
        <p:nvSpPr>
          <p:cNvPr id="12" name="タイトル 1"/>
          <p:cNvSpPr txBox="1">
            <a:spLocks/>
          </p:cNvSpPr>
          <p:nvPr/>
        </p:nvSpPr>
        <p:spPr>
          <a:xfrm>
            <a:off x="186905" y="43132"/>
            <a:ext cx="1176172" cy="493712"/>
          </a:xfrm>
          <a:prstGeom prst="rect">
            <a:avLst/>
          </a:prstGeom>
        </p:spPr>
        <p:txBody>
          <a:bodyPr vert="horz" lIns="91440" tIns="45720" rIns="91440" bIns="45720" rtlCol="0" anchor="ctr">
            <a:noAutofit/>
          </a:bodyPr>
          <a:lstStyle>
            <a:lvl1pPr algn="ctr" defTabSz="457200" rtl="0" eaLnBrk="1" latinLnBrk="0" hangingPunct="1">
              <a:spcBef>
                <a:spcPct val="0"/>
              </a:spcBef>
              <a:buNone/>
              <a:defRPr kumimoji="1" sz="4400" kern="1200">
                <a:solidFill>
                  <a:schemeClr val="tx1"/>
                </a:solidFill>
                <a:latin typeface="+mj-lt"/>
                <a:ea typeface="+mj-ea"/>
                <a:cs typeface="+mj-cs"/>
              </a:defRPr>
            </a:lvl1pPr>
          </a:lstStyle>
          <a:p>
            <a:r>
              <a:rPr lang="x-none" altLang="x-none" sz="1800" b="1">
                <a:solidFill>
                  <a:srgbClr val="000000"/>
                </a:solidFill>
                <a:latin typeface="HGP明朝B" panose="02020800000000000000" pitchFamily="18" charset="-128"/>
                <a:ea typeface="HGP明朝B" panose="02020800000000000000" pitchFamily="18" charset="-128"/>
              </a:rPr>
              <a:t>先行研究</a:t>
            </a:r>
          </a:p>
        </p:txBody>
      </p:sp>
      <p:sp>
        <p:nvSpPr>
          <p:cNvPr id="2" name="矢印: 下 1"/>
          <p:cNvSpPr/>
          <p:nvPr/>
        </p:nvSpPr>
        <p:spPr>
          <a:xfrm>
            <a:off x="4391025" y="3314700"/>
            <a:ext cx="320903" cy="523875"/>
          </a:xfrm>
          <a:prstGeom prst="downArrow">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ja-JP" altLang="en-US">
              <a:latin typeface="HGP明朝B" panose="02020800000000000000" pitchFamily="18" charset="-128"/>
              <a:ea typeface="HGP明朝B" panose="02020800000000000000" pitchFamily="18" charset="-128"/>
            </a:endParaRPr>
          </a:p>
        </p:txBody>
      </p:sp>
      <p:sp>
        <p:nvSpPr>
          <p:cNvPr id="3" name="スライド番号プレースホルダー 2"/>
          <p:cNvSpPr>
            <a:spLocks noGrp="1"/>
          </p:cNvSpPr>
          <p:nvPr>
            <p:ph type="sldNum" sz="quarter" idx="12"/>
          </p:nvPr>
        </p:nvSpPr>
        <p:spPr/>
        <p:txBody>
          <a:bodyPr/>
          <a:lstStyle/>
          <a:p>
            <a:fld id="{3716F7F3-095C-FF4D-AF29-008D5C28A395}" type="slidenum">
              <a:rPr kumimoji="1" lang="ja-JP" altLang="en-US" smtClean="0">
                <a:latin typeface="HGP明朝B" panose="02020800000000000000" pitchFamily="18" charset="-128"/>
                <a:ea typeface="HGP明朝B" panose="02020800000000000000" pitchFamily="18" charset="-128"/>
              </a:rPr>
              <a:t>18</a:t>
            </a:fld>
            <a:endParaRPr kumimoji="1" lang="ja-JP" altLang="en-US">
              <a:latin typeface="HGP明朝B" panose="02020800000000000000" pitchFamily="18" charset="-128"/>
              <a:ea typeface="HGP明朝B" panose="02020800000000000000" pitchFamily="18" charset="-128"/>
            </a:endParaRPr>
          </a:p>
        </p:txBody>
      </p:sp>
    </p:spTree>
    <p:extLst>
      <p:ext uri="{BB962C8B-B14F-4D97-AF65-F5344CB8AC3E}">
        <p14:creationId xmlns:p14="http://schemas.microsoft.com/office/powerpoint/2010/main" val="381102575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fld id="{3716F7F3-095C-FF4D-AF29-008D5C28A395}" type="slidenum">
              <a:rPr kumimoji="1" lang="ja-JP" altLang="en-US" smtClean="0"/>
              <a:t>19</a:t>
            </a:fld>
            <a:endParaRPr kumimoji="1" lang="ja-JP" altLang="en-US"/>
          </a:p>
        </p:txBody>
      </p:sp>
      <p:grpSp>
        <p:nvGrpSpPr>
          <p:cNvPr id="26" name="グループ化 25"/>
          <p:cNvGrpSpPr/>
          <p:nvPr/>
        </p:nvGrpSpPr>
        <p:grpSpPr>
          <a:xfrm>
            <a:off x="225790" y="2184603"/>
            <a:ext cx="2579728" cy="1981704"/>
            <a:chOff x="-7243" y="2144853"/>
            <a:chExt cx="2579728" cy="1981704"/>
          </a:xfrm>
        </p:grpSpPr>
        <p:pic>
          <p:nvPicPr>
            <p:cNvPr id="4" name="図 3" descr="figure_standing.png"/>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7243" y="2766867"/>
              <a:ext cx="956597" cy="1359690"/>
            </a:xfrm>
            <a:prstGeom prst="rect">
              <a:avLst/>
            </a:prstGeom>
          </p:spPr>
        </p:pic>
        <p:grpSp>
          <p:nvGrpSpPr>
            <p:cNvPr id="7" name="グループ化 6"/>
            <p:cNvGrpSpPr/>
            <p:nvPr/>
          </p:nvGrpSpPr>
          <p:grpSpPr>
            <a:xfrm>
              <a:off x="725266" y="2144853"/>
              <a:ext cx="1847219" cy="1931285"/>
              <a:chOff x="209246" y="1451271"/>
              <a:chExt cx="2582910" cy="2493270"/>
            </a:xfrm>
          </p:grpSpPr>
          <p:pic>
            <p:nvPicPr>
              <p:cNvPr id="5" name="図 4"/>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209246" y="1451271"/>
                <a:ext cx="2582910" cy="2493270"/>
              </a:xfrm>
              <a:prstGeom prst="rect">
                <a:avLst/>
              </a:prstGeom>
            </p:spPr>
          </p:pic>
          <p:pic>
            <p:nvPicPr>
              <p:cNvPr id="3" name="図 2"/>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882411" y="1533159"/>
                <a:ext cx="1209284" cy="1537586"/>
              </a:xfrm>
              <a:prstGeom prst="rect">
                <a:avLst/>
              </a:prstGeom>
              <a:ln>
                <a:noFill/>
              </a:ln>
              <a:effectLst>
                <a:softEdge rad="112500"/>
              </a:effectLst>
            </p:spPr>
          </p:pic>
        </p:grpSp>
      </p:grpSp>
      <p:sp>
        <p:nvSpPr>
          <p:cNvPr id="9" name="コンテンツ プレースホルダー 2"/>
          <p:cNvSpPr txBox="1">
            <a:spLocks/>
          </p:cNvSpPr>
          <p:nvPr/>
        </p:nvSpPr>
        <p:spPr>
          <a:xfrm>
            <a:off x="144145" y="458445"/>
            <a:ext cx="5423896" cy="530225"/>
          </a:xfrm>
          <a:prstGeom prst="rect">
            <a:avLst/>
          </a:prstGeom>
        </p:spPr>
        <p:txBody>
          <a:bodyPr vert="horz" lIns="91440" tIns="45720" rIns="91440" bIns="45720" rtlCol="0" anchor="t">
            <a:noAutofit/>
          </a:bodyPr>
          <a:lstStyle>
            <a:lvl1pPr marL="342900" indent="-342900" algn="l" defTabSz="457200" rtl="0" eaLnBrk="1" latinLnBrk="0" hangingPunct="1">
              <a:spcBef>
                <a:spcPct val="20000"/>
              </a:spcBef>
              <a:buFont typeface="Arial"/>
              <a:buChar char="•"/>
              <a:defRPr kumimoji="1"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kumimoji="1"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kumimoji="1"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9pPr>
          </a:lstStyle>
          <a:p>
            <a:pPr marL="0" indent="0">
              <a:buFont typeface="Arial"/>
              <a:buNone/>
            </a:pPr>
            <a:r>
              <a:rPr lang="x-none" altLang="x-none" dirty="0" smtClean="0">
                <a:latin typeface="HGP明朝B" panose="02020800000000000000" pitchFamily="18" charset="-128"/>
                <a:ea typeface="HGP明朝B" panose="02020800000000000000" pitchFamily="18" charset="-128"/>
              </a:rPr>
              <a:t>・コンテンツフィルタリング方式</a:t>
            </a:r>
            <a:endParaRPr lang="x-none" altLang="x-none" dirty="0">
              <a:solidFill>
                <a:srgbClr val="000000"/>
              </a:solidFill>
              <a:latin typeface="HGP明朝B" panose="02020800000000000000" pitchFamily="18" charset="-128"/>
              <a:ea typeface="HGP明朝B" panose="02020800000000000000" pitchFamily="18" charset="-128"/>
            </a:endParaRPr>
          </a:p>
        </p:txBody>
      </p:sp>
      <p:sp>
        <p:nvSpPr>
          <p:cNvPr id="10" name="テキスト ボックス 9"/>
          <p:cNvSpPr txBox="1"/>
          <p:nvPr/>
        </p:nvSpPr>
        <p:spPr>
          <a:xfrm>
            <a:off x="112901" y="1017923"/>
            <a:ext cx="9129877" cy="461665"/>
          </a:xfrm>
          <a:prstGeom prst="rect">
            <a:avLst/>
          </a:prstGeom>
        </p:spPr>
        <p:txBody>
          <a:bodyPr wrap="square" rtlCol="0" anchor="t">
            <a:spAutoFit/>
          </a:bodyPr>
          <a:lstStyle/>
          <a:p>
            <a:r>
              <a:rPr lang="x-none" altLang="x-none" sz="2400" dirty="0">
                <a:solidFill>
                  <a:srgbClr val="333333"/>
                </a:solidFill>
                <a:latin typeface="HGP明朝B" panose="02020800000000000000" pitchFamily="18" charset="-128"/>
                <a:ea typeface="HGP明朝B" panose="02020800000000000000" pitchFamily="18" charset="-128"/>
              </a:rPr>
              <a:t>商品の属性情報とユーザーの好みの関連性をベースにする方法。</a:t>
            </a:r>
            <a:endParaRPr lang="x-none" altLang="x-none" sz="2400" dirty="0">
              <a:latin typeface="HGP明朝B" panose="02020800000000000000" pitchFamily="18" charset="-128"/>
              <a:ea typeface="HGP明朝B" panose="02020800000000000000" pitchFamily="18" charset="-128"/>
            </a:endParaRPr>
          </a:p>
        </p:txBody>
      </p:sp>
      <p:sp>
        <p:nvSpPr>
          <p:cNvPr id="11" name="タイトル 1"/>
          <p:cNvSpPr txBox="1">
            <a:spLocks/>
          </p:cNvSpPr>
          <p:nvPr/>
        </p:nvSpPr>
        <p:spPr>
          <a:xfrm>
            <a:off x="188234" y="17486"/>
            <a:ext cx="1176172" cy="493712"/>
          </a:xfrm>
          <a:prstGeom prst="rect">
            <a:avLst/>
          </a:prstGeom>
        </p:spPr>
        <p:txBody>
          <a:bodyPr vert="horz" lIns="91440" tIns="45720" rIns="91440" bIns="45720" rtlCol="0" anchor="ctr">
            <a:noAutofit/>
          </a:bodyPr>
          <a:lstStyle>
            <a:lvl1pPr algn="ctr" defTabSz="457200" rtl="0" eaLnBrk="1" latinLnBrk="0" hangingPunct="1">
              <a:spcBef>
                <a:spcPct val="0"/>
              </a:spcBef>
              <a:buNone/>
              <a:defRPr kumimoji="1" sz="4400" kern="1200">
                <a:solidFill>
                  <a:schemeClr val="tx1"/>
                </a:solidFill>
                <a:latin typeface="+mj-lt"/>
                <a:ea typeface="+mj-ea"/>
                <a:cs typeface="+mj-cs"/>
              </a:defRPr>
            </a:lvl1pPr>
          </a:lstStyle>
          <a:p>
            <a:r>
              <a:rPr lang="x-none" altLang="x-none" sz="1800" b="1" dirty="0">
                <a:solidFill>
                  <a:srgbClr val="000000"/>
                </a:solidFill>
                <a:latin typeface="HGP明朝B" panose="02020800000000000000" pitchFamily="18" charset="-128"/>
                <a:ea typeface="HGP明朝B" panose="02020800000000000000" pitchFamily="18" charset="-128"/>
              </a:rPr>
              <a:t>先行研究</a:t>
            </a:r>
          </a:p>
        </p:txBody>
      </p:sp>
      <p:sp>
        <p:nvSpPr>
          <p:cNvPr id="12" name="テキスト ボックス 11"/>
          <p:cNvSpPr txBox="1"/>
          <p:nvPr/>
        </p:nvSpPr>
        <p:spPr>
          <a:xfrm>
            <a:off x="366943" y="5227478"/>
            <a:ext cx="8452501" cy="830997"/>
          </a:xfrm>
          <a:prstGeom prst="rect">
            <a:avLst/>
          </a:prstGeom>
        </p:spPr>
        <p:txBody>
          <a:bodyPr wrap="square" rtlCol="0" anchor="t">
            <a:spAutoFit/>
          </a:bodyPr>
          <a:lstStyle/>
          <a:p>
            <a:r>
              <a:rPr lang="x-none" altLang="x-none" sz="2400" dirty="0">
                <a:latin typeface="HGP明朝B" panose="02020800000000000000" pitchFamily="18" charset="-128"/>
                <a:ea typeface="HGP明朝B" panose="02020800000000000000" pitchFamily="18" charset="-128"/>
              </a:rPr>
              <a:t>選択した商品の類似作品が提示されるため、問題点として、推薦の結果が偏ってしまうことが指摘されている。</a:t>
            </a:r>
            <a:endParaRPr lang="x-none" altLang="x-none" sz="2000" dirty="0">
              <a:latin typeface="HGP明朝B" panose="02020800000000000000" pitchFamily="18" charset="-128"/>
              <a:ea typeface="HGP明朝B" panose="02020800000000000000" pitchFamily="18" charset="-128"/>
            </a:endParaRPr>
          </a:p>
        </p:txBody>
      </p:sp>
      <p:sp>
        <p:nvSpPr>
          <p:cNvPr id="13" name="テキスト ボックス 12"/>
          <p:cNvSpPr txBox="1"/>
          <p:nvPr/>
        </p:nvSpPr>
        <p:spPr>
          <a:xfrm>
            <a:off x="1527475" y="6028278"/>
            <a:ext cx="6092525" cy="461665"/>
          </a:xfrm>
          <a:prstGeom prst="rect">
            <a:avLst/>
          </a:prstGeom>
        </p:spPr>
        <p:txBody>
          <a:bodyPr rtlCol="0">
            <a:spAutoFit/>
          </a:bodyPr>
          <a:lstStyle/>
          <a:p>
            <a:pPr algn="ctr"/>
            <a:r>
              <a:rPr lang="x-none" altLang="x-none" sz="2400" dirty="0">
                <a:latin typeface="HGP明朝B" panose="02020800000000000000" pitchFamily="18" charset="-128"/>
                <a:ea typeface="HGP明朝B" panose="02020800000000000000" pitchFamily="18" charset="-128"/>
              </a:rPr>
              <a:t>→継続して利用するサービスには不向き。 </a:t>
            </a:r>
          </a:p>
        </p:txBody>
      </p:sp>
      <p:sp>
        <p:nvSpPr>
          <p:cNvPr id="23" name="右矢印 22"/>
          <p:cNvSpPr/>
          <p:nvPr/>
        </p:nvSpPr>
        <p:spPr>
          <a:xfrm>
            <a:off x="2907106" y="2781066"/>
            <a:ext cx="1023582" cy="313899"/>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grpSp>
        <p:nvGrpSpPr>
          <p:cNvPr id="27" name="グループ化 26"/>
          <p:cNvGrpSpPr/>
          <p:nvPr/>
        </p:nvGrpSpPr>
        <p:grpSpPr>
          <a:xfrm>
            <a:off x="4185740" y="2248033"/>
            <a:ext cx="5409816" cy="2573535"/>
            <a:chOff x="4875781" y="1501829"/>
            <a:chExt cx="5257866" cy="2573535"/>
          </a:xfrm>
        </p:grpSpPr>
        <p:grpSp>
          <p:nvGrpSpPr>
            <p:cNvPr id="25" name="グループ化 24"/>
            <p:cNvGrpSpPr/>
            <p:nvPr/>
          </p:nvGrpSpPr>
          <p:grpSpPr>
            <a:xfrm>
              <a:off x="4875781" y="1501829"/>
              <a:ext cx="4183502" cy="1391881"/>
              <a:chOff x="4430288" y="1488934"/>
              <a:chExt cx="4183502" cy="1391881"/>
            </a:xfrm>
          </p:grpSpPr>
          <p:pic>
            <p:nvPicPr>
              <p:cNvPr id="19" name="図 18"/>
              <p:cNvPicPr>
                <a:picLocks noChangeAspect="1"/>
              </p:cNvPicPr>
              <p:nvPr/>
            </p:nvPicPr>
            <p:blipFill>
              <a:blip r:embed="rId5" cstate="email">
                <a:extLst>
                  <a:ext uri="{28A0092B-C50C-407E-A947-70E740481C1C}">
                    <a14:useLocalDpi xmlns:a14="http://schemas.microsoft.com/office/drawing/2010/main" val="0"/>
                  </a:ext>
                </a:extLst>
              </a:blip>
              <a:stretch>
                <a:fillRect/>
              </a:stretch>
            </p:blipFill>
            <p:spPr>
              <a:xfrm>
                <a:off x="5507046" y="1501829"/>
                <a:ext cx="953228" cy="1378986"/>
              </a:xfrm>
              <a:prstGeom prst="rect">
                <a:avLst/>
              </a:prstGeom>
            </p:spPr>
          </p:pic>
          <p:pic>
            <p:nvPicPr>
              <p:cNvPr id="20" name="図 19"/>
              <p:cNvPicPr>
                <a:picLocks noChangeAspect="1"/>
              </p:cNvPicPr>
              <p:nvPr/>
            </p:nvPicPr>
            <p:blipFill>
              <a:blip r:embed="rId6" cstate="email">
                <a:extLst>
                  <a:ext uri="{28A0092B-C50C-407E-A947-70E740481C1C}">
                    <a14:useLocalDpi xmlns:a14="http://schemas.microsoft.com/office/drawing/2010/main" val="0"/>
                  </a:ext>
                </a:extLst>
              </a:blip>
              <a:stretch>
                <a:fillRect/>
              </a:stretch>
            </p:blipFill>
            <p:spPr>
              <a:xfrm>
                <a:off x="4430288" y="1500000"/>
                <a:ext cx="946404" cy="1378986"/>
              </a:xfrm>
              <a:prstGeom prst="rect">
                <a:avLst/>
              </a:prstGeom>
            </p:spPr>
          </p:pic>
          <p:pic>
            <p:nvPicPr>
              <p:cNvPr id="21" name="図 20"/>
              <p:cNvPicPr>
                <a:picLocks noChangeAspect="1"/>
              </p:cNvPicPr>
              <p:nvPr/>
            </p:nvPicPr>
            <p:blipFill>
              <a:blip r:embed="rId7" cstate="email">
                <a:extLst>
                  <a:ext uri="{28A0092B-C50C-407E-A947-70E740481C1C}">
                    <a14:useLocalDpi xmlns:a14="http://schemas.microsoft.com/office/drawing/2010/main" val="0"/>
                  </a:ext>
                </a:extLst>
              </a:blip>
              <a:stretch>
                <a:fillRect/>
              </a:stretch>
            </p:blipFill>
            <p:spPr>
              <a:xfrm>
                <a:off x="6590628" y="1501829"/>
                <a:ext cx="946404" cy="1378986"/>
              </a:xfrm>
              <a:prstGeom prst="rect">
                <a:avLst/>
              </a:prstGeom>
            </p:spPr>
          </p:pic>
          <p:pic>
            <p:nvPicPr>
              <p:cNvPr id="22" name="図 21"/>
              <p:cNvPicPr>
                <a:picLocks noChangeAspect="1"/>
              </p:cNvPicPr>
              <p:nvPr/>
            </p:nvPicPr>
            <p:blipFill>
              <a:blip r:embed="rId8" cstate="email">
                <a:extLst>
                  <a:ext uri="{28A0092B-C50C-407E-A947-70E740481C1C}">
                    <a14:useLocalDpi xmlns:a14="http://schemas.microsoft.com/office/drawing/2010/main" val="0"/>
                  </a:ext>
                </a:extLst>
              </a:blip>
              <a:stretch>
                <a:fillRect/>
              </a:stretch>
            </p:blipFill>
            <p:spPr>
              <a:xfrm>
                <a:off x="7667386" y="1488934"/>
                <a:ext cx="946404" cy="1378985"/>
              </a:xfrm>
              <a:prstGeom prst="rect">
                <a:avLst/>
              </a:prstGeom>
            </p:spPr>
          </p:pic>
        </p:grpSp>
        <p:sp>
          <p:nvSpPr>
            <p:cNvPr id="24" name="テキスト ボックス 23"/>
            <p:cNvSpPr txBox="1"/>
            <p:nvPr/>
          </p:nvSpPr>
          <p:spPr>
            <a:xfrm>
              <a:off x="4887825" y="3429033"/>
              <a:ext cx="5245822" cy="646331"/>
            </a:xfrm>
            <a:prstGeom prst="rect">
              <a:avLst/>
            </a:prstGeom>
            <a:noFill/>
          </p:spPr>
          <p:txBody>
            <a:bodyPr wrap="square" rtlCol="0">
              <a:spAutoFit/>
            </a:bodyPr>
            <a:lstStyle/>
            <a:p>
              <a:r>
                <a:rPr lang="ja-JP" altLang="en-US" spc="-300" dirty="0" smtClean="0">
                  <a:latin typeface="HG明朝B" panose="02020809000000000000" pitchFamily="17" charset="-128"/>
                  <a:ea typeface="HG明朝B" panose="02020809000000000000" pitchFamily="17" charset="-128"/>
                </a:rPr>
                <a:t>制作会社（スタジオジブリ）の作品がお薦めされる</a:t>
              </a:r>
              <a:endParaRPr lang="en-US" altLang="ja-JP" spc="-300" dirty="0" smtClean="0">
                <a:latin typeface="HG明朝B" panose="02020809000000000000" pitchFamily="17" charset="-128"/>
                <a:ea typeface="HG明朝B" panose="02020809000000000000" pitchFamily="17" charset="-128"/>
              </a:endParaRPr>
            </a:p>
            <a:p>
              <a:endParaRPr kumimoji="1" lang="ja-JP" altLang="en-US" spc="-300" dirty="0">
                <a:latin typeface="HG明朝B" panose="02020809000000000000" pitchFamily="17" charset="-128"/>
                <a:ea typeface="HG明朝B" panose="02020809000000000000" pitchFamily="17" charset="-128"/>
              </a:endParaRPr>
            </a:p>
          </p:txBody>
        </p:sp>
      </p:grpSp>
      <p:sp>
        <p:nvSpPr>
          <p:cNvPr id="29" name="テキスト ボックス 28"/>
          <p:cNvSpPr txBox="1"/>
          <p:nvPr/>
        </p:nvSpPr>
        <p:spPr>
          <a:xfrm>
            <a:off x="133643" y="4193150"/>
            <a:ext cx="4014788" cy="369332"/>
          </a:xfrm>
          <a:prstGeom prst="rect">
            <a:avLst/>
          </a:prstGeom>
          <a:noFill/>
        </p:spPr>
        <p:txBody>
          <a:bodyPr wrap="square" rtlCol="0">
            <a:spAutoFit/>
          </a:bodyPr>
          <a:lstStyle/>
          <a:p>
            <a:r>
              <a:rPr kumimoji="1" lang="ja-JP" altLang="en-US" spc="-150" dirty="0" smtClean="0">
                <a:latin typeface="HG明朝B" panose="02020809000000000000" pitchFamily="17" charset="-128"/>
                <a:ea typeface="HG明朝B" panose="02020809000000000000" pitchFamily="17" charset="-128"/>
              </a:rPr>
              <a:t>千と千尋の神隠し＝スタジオジブリ</a:t>
            </a:r>
            <a:endParaRPr kumimoji="1" lang="ja-JP" altLang="en-US" spc="-150" dirty="0">
              <a:latin typeface="HG明朝B" panose="02020809000000000000" pitchFamily="17" charset="-128"/>
              <a:ea typeface="HG明朝B" panose="02020809000000000000" pitchFamily="17" charset="-128"/>
            </a:endParaRPr>
          </a:p>
        </p:txBody>
      </p:sp>
      <p:sp>
        <p:nvSpPr>
          <p:cNvPr id="30" name="テキスト ボックス 29"/>
          <p:cNvSpPr txBox="1"/>
          <p:nvPr/>
        </p:nvSpPr>
        <p:spPr>
          <a:xfrm>
            <a:off x="366943" y="1730180"/>
            <a:ext cx="2981091" cy="369332"/>
          </a:xfrm>
          <a:prstGeom prst="rect">
            <a:avLst/>
          </a:prstGeom>
          <a:noFill/>
          <a:ln w="28575">
            <a:solidFill>
              <a:schemeClr val="tx1"/>
            </a:solidFill>
          </a:ln>
        </p:spPr>
        <p:txBody>
          <a:bodyPr wrap="square" rtlCol="0">
            <a:spAutoFit/>
          </a:bodyPr>
          <a:lstStyle/>
          <a:p>
            <a:pPr algn="ctr"/>
            <a:r>
              <a:rPr kumimoji="1" lang="ja-JP" altLang="en-US" dirty="0" smtClean="0">
                <a:latin typeface="HG明朝E"/>
                <a:ea typeface="HG明朝E"/>
                <a:cs typeface="HG明朝E"/>
              </a:rPr>
              <a:t>例）属性情報：制作</a:t>
            </a:r>
            <a:r>
              <a:rPr kumimoji="1" lang="ja-JP" altLang="en-US" dirty="0" smtClean="0">
                <a:latin typeface="HG明朝E"/>
                <a:ea typeface="HG明朝E"/>
                <a:cs typeface="HG明朝E"/>
              </a:rPr>
              <a:t>会社</a:t>
            </a:r>
            <a:endParaRPr kumimoji="1" lang="ja-JP" altLang="en-US" dirty="0">
              <a:latin typeface="HGP明朝E"/>
              <a:ea typeface="HGP明朝E"/>
              <a:cs typeface="HGP明朝E"/>
            </a:endParaRPr>
          </a:p>
        </p:txBody>
      </p:sp>
    </p:spTree>
    <p:extLst>
      <p:ext uri="{BB962C8B-B14F-4D97-AF65-F5344CB8AC3E}">
        <p14:creationId xmlns:p14="http://schemas.microsoft.com/office/powerpoint/2010/main" val="350432884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a:xfrm>
            <a:off x="6805984" y="6447514"/>
            <a:ext cx="2133600" cy="365125"/>
          </a:xfrm>
        </p:spPr>
        <p:txBody>
          <a:bodyPr/>
          <a:lstStyle/>
          <a:p>
            <a:fld id="{5839EB53-58B1-4879-B431-FF8A4AE81489}" type="slidenum">
              <a:rPr kumimoji="1" lang="ja-JP" altLang="en-US" smtClean="0"/>
              <a:t>2</a:t>
            </a:fld>
            <a:endParaRPr kumimoji="1" lang="ja-JP" altLang="en-US"/>
          </a:p>
        </p:txBody>
      </p:sp>
      <p:pic>
        <p:nvPicPr>
          <p:cNvPr id="3" name="図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16774" y="1157969"/>
            <a:ext cx="8353698" cy="5221061"/>
          </a:xfrm>
          <a:prstGeom prst="rect">
            <a:avLst/>
          </a:prstGeom>
        </p:spPr>
      </p:pic>
      <p:sp>
        <p:nvSpPr>
          <p:cNvPr id="4" name="テキスト ボックス 3"/>
          <p:cNvSpPr txBox="1"/>
          <p:nvPr/>
        </p:nvSpPr>
        <p:spPr>
          <a:xfrm>
            <a:off x="1555645" y="295551"/>
            <a:ext cx="6104556" cy="584775"/>
          </a:xfrm>
          <a:prstGeom prst="rect">
            <a:avLst/>
          </a:prstGeom>
          <a:noFill/>
        </p:spPr>
        <p:txBody>
          <a:bodyPr wrap="none" rtlCol="0">
            <a:spAutoFit/>
          </a:bodyPr>
          <a:lstStyle/>
          <a:p>
            <a:r>
              <a:rPr lang="ja-JP" altLang="en-US" sz="3200" dirty="0" smtClean="0">
                <a:latin typeface="HGP明朝B" panose="02020800000000000000" pitchFamily="18" charset="-128"/>
                <a:ea typeface="HGP明朝B" panose="02020800000000000000" pitchFamily="18" charset="-128"/>
              </a:rPr>
              <a:t>まずはこちらの動画をご覧ください。</a:t>
            </a:r>
            <a:endParaRPr kumimoji="1" lang="ja-JP" altLang="en-US" sz="3200" dirty="0">
              <a:latin typeface="HGP明朝B" panose="02020800000000000000" pitchFamily="18" charset="-128"/>
              <a:ea typeface="HGP明朝B" panose="02020800000000000000" pitchFamily="18" charset="-128"/>
            </a:endParaRPr>
          </a:p>
        </p:txBody>
      </p:sp>
    </p:spTree>
    <p:extLst>
      <p:ext uri="{BB962C8B-B14F-4D97-AF65-F5344CB8AC3E}">
        <p14:creationId xmlns:p14="http://schemas.microsoft.com/office/powerpoint/2010/main" val="236209572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p:cNvSpPr txBox="1"/>
          <p:nvPr/>
        </p:nvSpPr>
        <p:spPr>
          <a:xfrm>
            <a:off x="-233711" y="462908"/>
            <a:ext cx="5045529" cy="584775"/>
          </a:xfrm>
          <a:prstGeom prst="rect">
            <a:avLst/>
          </a:prstGeom>
        </p:spPr>
        <p:txBody>
          <a:bodyPr wrap="square" rtlCol="0" anchor="t">
            <a:spAutoFit/>
          </a:bodyPr>
          <a:lstStyle/>
          <a:p>
            <a:pPr algn="ctr"/>
            <a:r>
              <a:rPr lang="x-none" altLang="x-none" sz="3200" dirty="0">
                <a:latin typeface="HGP明朝B" panose="02020800000000000000" pitchFamily="18" charset="-128"/>
                <a:ea typeface="HGP明朝B" panose="02020800000000000000" pitchFamily="18" charset="-128"/>
              </a:rPr>
              <a:t>・協調フィルタリング方式</a:t>
            </a:r>
            <a:endParaRPr lang="x-none" altLang="x-none" sz="3200" dirty="0">
              <a:solidFill>
                <a:srgbClr val="000000"/>
              </a:solidFill>
              <a:latin typeface="HGP明朝B" panose="02020800000000000000" pitchFamily="18" charset="-128"/>
              <a:ea typeface="HGP明朝B" panose="02020800000000000000" pitchFamily="18" charset="-128"/>
            </a:endParaRPr>
          </a:p>
        </p:txBody>
      </p:sp>
      <p:sp>
        <p:nvSpPr>
          <p:cNvPr id="3" name="テキスト ボックス 2"/>
          <p:cNvSpPr txBox="1"/>
          <p:nvPr/>
        </p:nvSpPr>
        <p:spPr>
          <a:xfrm>
            <a:off x="503208" y="1013257"/>
            <a:ext cx="8276976" cy="1200329"/>
          </a:xfrm>
          <a:prstGeom prst="rect">
            <a:avLst/>
          </a:prstGeom>
        </p:spPr>
        <p:txBody>
          <a:bodyPr wrap="square" rtlCol="0" anchor="t">
            <a:spAutoFit/>
          </a:bodyPr>
          <a:lstStyle/>
          <a:p>
            <a:r>
              <a:rPr lang="x-none" altLang="x-none" sz="2400" dirty="0">
                <a:latin typeface="HGP明朝B" panose="02020800000000000000" pitchFamily="18" charset="-128"/>
                <a:ea typeface="HGP明朝B" panose="02020800000000000000" pitchFamily="18" charset="-128"/>
              </a:rPr>
              <a:t>利用者の行動履歴を取得し、行動履歴が類似している他の利用者群を抽出し、その利用者群に共通して好まれるアイテムを推薦するという仕組みである。</a:t>
            </a:r>
            <a:endParaRPr lang="en-US" altLang="x-none" sz="2000" dirty="0">
              <a:solidFill>
                <a:srgbClr val="333333"/>
              </a:solidFill>
              <a:latin typeface="HGP明朝B" panose="02020800000000000000" pitchFamily="18" charset="-128"/>
              <a:ea typeface="HGP明朝B" panose="02020800000000000000" pitchFamily="18" charset="-128"/>
            </a:endParaRPr>
          </a:p>
        </p:txBody>
      </p:sp>
      <p:pic>
        <p:nvPicPr>
          <p:cNvPr id="9" name="図 8" descr="figure_standing.png"/>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898945" y="3356886"/>
            <a:ext cx="956597" cy="1359690"/>
          </a:xfrm>
          <a:prstGeom prst="rect">
            <a:avLst/>
          </a:prstGeom>
        </p:spPr>
      </p:pic>
      <p:pic>
        <p:nvPicPr>
          <p:cNvPr id="10" name="図 9" descr="figure_standing.png"/>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5924550" y="3356886"/>
            <a:ext cx="953962" cy="1359690"/>
          </a:xfrm>
          <a:prstGeom prst="rect">
            <a:avLst/>
          </a:prstGeom>
        </p:spPr>
      </p:pic>
      <p:sp>
        <p:nvSpPr>
          <p:cNvPr id="12" name="円形吹き出し 11"/>
          <p:cNvSpPr/>
          <p:nvPr/>
        </p:nvSpPr>
        <p:spPr>
          <a:xfrm>
            <a:off x="1847850" y="2446214"/>
            <a:ext cx="1871455" cy="1112285"/>
          </a:xfrm>
          <a:prstGeom prst="wedgeEllipseCallout">
            <a:avLst>
              <a:gd name="adj1" fmla="val -58914"/>
              <a:gd name="adj2" fmla="val 55884"/>
            </a:avLst>
          </a:prstGeom>
          <a:ln w="57150"/>
        </p:spPr>
        <p:style>
          <a:lnRef idx="2">
            <a:schemeClr val="dk1"/>
          </a:lnRef>
          <a:fillRef idx="1">
            <a:schemeClr val="lt1"/>
          </a:fillRef>
          <a:effectRef idx="0">
            <a:schemeClr val="dk1"/>
          </a:effectRef>
          <a:fontRef idx="minor">
            <a:schemeClr val="dk1"/>
          </a:fontRef>
        </p:style>
        <p:txBody>
          <a:bodyPr rtlCol="0" anchor="ctr"/>
          <a:lstStyle/>
          <a:p>
            <a:pPr algn="ctr"/>
            <a:r>
              <a:rPr kumimoji="1" lang="en-US" altLang="ja-JP" sz="2000" dirty="0">
                <a:solidFill>
                  <a:srgbClr val="FF0000"/>
                </a:solidFill>
                <a:latin typeface="HGP明朝B" panose="02020800000000000000" pitchFamily="18" charset="-128"/>
                <a:ea typeface="HGP明朝B" panose="02020800000000000000" pitchFamily="18" charset="-128"/>
              </a:rPr>
              <a:t>A</a:t>
            </a:r>
            <a:r>
              <a:rPr kumimoji="1" lang="ja-JP" altLang="en-US" sz="2000" dirty="0">
                <a:solidFill>
                  <a:srgbClr val="FF0000"/>
                </a:solidFill>
                <a:latin typeface="HGP明朝B" panose="02020800000000000000" pitchFamily="18" charset="-128"/>
                <a:ea typeface="HGP明朝B" panose="02020800000000000000" pitchFamily="18" charset="-128"/>
              </a:rPr>
              <a:t>・</a:t>
            </a:r>
            <a:r>
              <a:rPr kumimoji="1" lang="en-US" altLang="ja-JP" sz="2000" dirty="0">
                <a:solidFill>
                  <a:srgbClr val="FF0000"/>
                </a:solidFill>
                <a:latin typeface="HGP明朝B" panose="02020800000000000000" pitchFamily="18" charset="-128"/>
                <a:ea typeface="HGP明朝B" panose="02020800000000000000" pitchFamily="18" charset="-128"/>
              </a:rPr>
              <a:t>B</a:t>
            </a:r>
            <a:r>
              <a:rPr kumimoji="1" lang="ja-JP" altLang="en-US" sz="2000" dirty="0">
                <a:solidFill>
                  <a:srgbClr val="FF0000"/>
                </a:solidFill>
                <a:latin typeface="HGP明朝B" panose="02020800000000000000" pitchFamily="18" charset="-128"/>
                <a:ea typeface="HGP明朝B" panose="02020800000000000000" pitchFamily="18" charset="-128"/>
              </a:rPr>
              <a:t>・</a:t>
            </a:r>
            <a:r>
              <a:rPr kumimoji="1" lang="en-US" altLang="ja-JP" sz="2000" dirty="0">
                <a:solidFill>
                  <a:srgbClr val="FF0000"/>
                </a:solidFill>
                <a:latin typeface="HGP明朝B" panose="02020800000000000000" pitchFamily="18" charset="-128"/>
                <a:ea typeface="HGP明朝B" panose="02020800000000000000" pitchFamily="18" charset="-128"/>
              </a:rPr>
              <a:t>C</a:t>
            </a:r>
            <a:r>
              <a:rPr kumimoji="1" lang="ja-JP" altLang="en-US" sz="2000" dirty="0">
                <a:solidFill>
                  <a:srgbClr val="FF0000"/>
                </a:solidFill>
                <a:latin typeface="HGP明朝B" panose="02020800000000000000" pitchFamily="18" charset="-128"/>
                <a:ea typeface="HGP明朝B" panose="02020800000000000000" pitchFamily="18" charset="-128"/>
              </a:rPr>
              <a:t>・</a:t>
            </a:r>
            <a:r>
              <a:rPr kumimoji="1" lang="en-US" altLang="ja-JP" sz="2000" dirty="0">
                <a:solidFill>
                  <a:srgbClr val="FF0000"/>
                </a:solidFill>
                <a:latin typeface="HGP明朝B" panose="02020800000000000000" pitchFamily="18" charset="-128"/>
                <a:ea typeface="HGP明朝B" panose="02020800000000000000" pitchFamily="18" charset="-128"/>
              </a:rPr>
              <a:t>D</a:t>
            </a:r>
            <a:r>
              <a:rPr kumimoji="1" lang="ja-JP" altLang="en-US" sz="2000" dirty="0">
                <a:latin typeface="HGP明朝B" panose="02020800000000000000" pitchFamily="18" charset="-128"/>
                <a:ea typeface="HGP明朝B" panose="02020800000000000000" pitchFamily="18" charset="-128"/>
              </a:rPr>
              <a:t>・</a:t>
            </a:r>
            <a:r>
              <a:rPr kumimoji="1" lang="en-US" altLang="ja-JP" sz="2000" dirty="0">
                <a:solidFill>
                  <a:srgbClr val="0000FF"/>
                </a:solidFill>
                <a:latin typeface="HGP明朝B" panose="02020800000000000000" pitchFamily="18" charset="-128"/>
                <a:ea typeface="HGP明朝B" panose="02020800000000000000" pitchFamily="18" charset="-128"/>
              </a:rPr>
              <a:t>E</a:t>
            </a:r>
          </a:p>
          <a:p>
            <a:pPr algn="ctr"/>
            <a:r>
              <a:rPr lang="ja-JP" altLang="en-US" sz="2000" dirty="0">
                <a:latin typeface="HGP明朝B" panose="02020800000000000000" pitchFamily="18" charset="-128"/>
                <a:ea typeface="HGP明朝B" panose="02020800000000000000" pitchFamily="18" charset="-128"/>
              </a:rPr>
              <a:t>視聴済み</a:t>
            </a:r>
            <a:endParaRPr kumimoji="1" lang="ja-JP" altLang="en-US" sz="2000" dirty="0">
              <a:latin typeface="HGP明朝B" panose="02020800000000000000" pitchFamily="18" charset="-128"/>
              <a:ea typeface="HGP明朝B" panose="02020800000000000000" pitchFamily="18" charset="-128"/>
            </a:endParaRPr>
          </a:p>
        </p:txBody>
      </p:sp>
      <p:sp>
        <p:nvSpPr>
          <p:cNvPr id="13" name="円形吹き出し 12"/>
          <p:cNvSpPr/>
          <p:nvPr/>
        </p:nvSpPr>
        <p:spPr>
          <a:xfrm>
            <a:off x="6872378" y="2364309"/>
            <a:ext cx="1895336" cy="1112285"/>
          </a:xfrm>
          <a:prstGeom prst="wedgeEllipseCallout">
            <a:avLst>
              <a:gd name="adj1" fmla="val -60299"/>
              <a:gd name="adj2" fmla="val 58035"/>
            </a:avLst>
          </a:prstGeom>
          <a:ln w="57150"/>
        </p:spPr>
        <p:style>
          <a:lnRef idx="2">
            <a:schemeClr val="dk1"/>
          </a:lnRef>
          <a:fillRef idx="1">
            <a:schemeClr val="lt1"/>
          </a:fillRef>
          <a:effectRef idx="0">
            <a:schemeClr val="dk1"/>
          </a:effectRef>
          <a:fontRef idx="minor">
            <a:schemeClr val="dk1"/>
          </a:fontRef>
        </p:style>
        <p:txBody>
          <a:bodyPr rtlCol="0" anchor="ctr"/>
          <a:lstStyle/>
          <a:p>
            <a:pPr algn="ctr"/>
            <a:r>
              <a:rPr kumimoji="1" lang="en-US" altLang="ja-JP" sz="2000" dirty="0">
                <a:solidFill>
                  <a:srgbClr val="FF0000"/>
                </a:solidFill>
                <a:latin typeface="HGP明朝B" panose="02020800000000000000" pitchFamily="18" charset="-128"/>
                <a:ea typeface="HGP明朝B" panose="02020800000000000000" pitchFamily="18" charset="-128"/>
              </a:rPr>
              <a:t>A</a:t>
            </a:r>
            <a:r>
              <a:rPr kumimoji="1" lang="ja-JP" altLang="en-US" sz="2000" dirty="0">
                <a:solidFill>
                  <a:srgbClr val="FF0000"/>
                </a:solidFill>
                <a:latin typeface="HGP明朝B" panose="02020800000000000000" pitchFamily="18" charset="-128"/>
                <a:ea typeface="HGP明朝B" panose="02020800000000000000" pitchFamily="18" charset="-128"/>
              </a:rPr>
              <a:t>・</a:t>
            </a:r>
            <a:r>
              <a:rPr kumimoji="1" lang="en-US" altLang="ja-JP" sz="2000" dirty="0">
                <a:solidFill>
                  <a:srgbClr val="FF0000"/>
                </a:solidFill>
                <a:latin typeface="HGP明朝B" panose="02020800000000000000" pitchFamily="18" charset="-128"/>
                <a:ea typeface="HGP明朝B" panose="02020800000000000000" pitchFamily="18" charset="-128"/>
              </a:rPr>
              <a:t>B</a:t>
            </a:r>
            <a:r>
              <a:rPr kumimoji="1" lang="ja-JP" altLang="en-US" sz="2000" dirty="0">
                <a:solidFill>
                  <a:srgbClr val="FF0000"/>
                </a:solidFill>
                <a:latin typeface="HGP明朝B" panose="02020800000000000000" pitchFamily="18" charset="-128"/>
                <a:ea typeface="HGP明朝B" panose="02020800000000000000" pitchFamily="18" charset="-128"/>
              </a:rPr>
              <a:t>・</a:t>
            </a:r>
            <a:r>
              <a:rPr kumimoji="1" lang="en-US" altLang="ja-JP" sz="2000" dirty="0">
                <a:solidFill>
                  <a:srgbClr val="FF0000"/>
                </a:solidFill>
                <a:latin typeface="HGP明朝B" panose="02020800000000000000" pitchFamily="18" charset="-128"/>
                <a:ea typeface="HGP明朝B" panose="02020800000000000000" pitchFamily="18" charset="-128"/>
              </a:rPr>
              <a:t>C</a:t>
            </a:r>
            <a:r>
              <a:rPr kumimoji="1" lang="ja-JP" altLang="en-US" sz="2000" dirty="0">
                <a:solidFill>
                  <a:srgbClr val="FF0000"/>
                </a:solidFill>
                <a:latin typeface="HGP明朝B" panose="02020800000000000000" pitchFamily="18" charset="-128"/>
                <a:ea typeface="HGP明朝B" panose="02020800000000000000" pitchFamily="18" charset="-128"/>
              </a:rPr>
              <a:t>・</a:t>
            </a:r>
            <a:r>
              <a:rPr kumimoji="1" lang="en-US" altLang="ja-JP" sz="2000" dirty="0">
                <a:solidFill>
                  <a:srgbClr val="FF0000"/>
                </a:solidFill>
                <a:latin typeface="HGP明朝B" panose="02020800000000000000" pitchFamily="18" charset="-128"/>
                <a:ea typeface="HGP明朝B" panose="02020800000000000000" pitchFamily="18" charset="-128"/>
              </a:rPr>
              <a:t>D</a:t>
            </a:r>
          </a:p>
          <a:p>
            <a:pPr algn="ctr"/>
            <a:r>
              <a:rPr lang="ja-JP" altLang="en-US" sz="2000" dirty="0">
                <a:latin typeface="HGP明朝B" panose="02020800000000000000" pitchFamily="18" charset="-128"/>
                <a:ea typeface="HGP明朝B" panose="02020800000000000000" pitchFamily="18" charset="-128"/>
              </a:rPr>
              <a:t>視聴済み</a:t>
            </a:r>
            <a:endParaRPr lang="en-US" altLang="ja-JP" sz="2000" dirty="0">
              <a:latin typeface="HGP明朝B" panose="02020800000000000000" pitchFamily="18" charset="-128"/>
              <a:ea typeface="HGP明朝B" panose="02020800000000000000" pitchFamily="18" charset="-128"/>
            </a:endParaRPr>
          </a:p>
        </p:txBody>
      </p:sp>
      <p:sp>
        <p:nvSpPr>
          <p:cNvPr id="4" name="テキスト ボックス 15"/>
          <p:cNvSpPr txBox="1"/>
          <p:nvPr/>
        </p:nvSpPr>
        <p:spPr>
          <a:xfrm>
            <a:off x="373812" y="5187523"/>
            <a:ext cx="8523996" cy="1077218"/>
          </a:xfrm>
          <a:prstGeom prst="rect">
            <a:avLst/>
          </a:prstGeom>
        </p:spPr>
        <p:txBody>
          <a:bodyPr wrap="square" rtlCol="0" anchor="t">
            <a:spAutoFit/>
          </a:bodyPr>
          <a:lstStyle/>
          <a:p>
            <a:r>
              <a:rPr lang="x-none" altLang="x-none" sz="3200" b="1" u="sng" dirty="0" smtClean="0">
                <a:solidFill>
                  <a:srgbClr val="C00000"/>
                </a:solidFill>
                <a:latin typeface="HGP明朝B" panose="02020800000000000000" pitchFamily="18" charset="-128"/>
                <a:ea typeface="HGP明朝B" panose="02020800000000000000" pitchFamily="18" charset="-128"/>
              </a:rPr>
              <a:t>問題点として</a:t>
            </a:r>
            <a:r>
              <a:rPr lang="x-none" altLang="x-none" sz="3200" b="1" u="sng" dirty="0" smtClean="0">
                <a:solidFill>
                  <a:srgbClr val="C00000"/>
                </a:solidFill>
                <a:latin typeface="HGP明朝B" panose="02020800000000000000" pitchFamily="18" charset="-128"/>
                <a:ea typeface="HGP明朝B" panose="02020800000000000000" pitchFamily="18" charset="-128"/>
              </a:rPr>
              <a:t>、</a:t>
            </a:r>
            <a:r>
              <a:rPr lang="ja-JP" altLang="en-US" sz="3200" b="1" u="sng" dirty="0" smtClean="0">
                <a:solidFill>
                  <a:srgbClr val="C00000"/>
                </a:solidFill>
                <a:latin typeface="HGP明朝B" panose="02020800000000000000" pitchFamily="18" charset="-128"/>
                <a:ea typeface="HGP明朝B" panose="02020800000000000000" pitchFamily="18" charset="-128"/>
              </a:rPr>
              <a:t>ユーザー</a:t>
            </a:r>
            <a:r>
              <a:rPr lang="ja-JP" altLang="en-US" sz="3200" b="1" u="sng" dirty="0" smtClean="0">
                <a:solidFill>
                  <a:srgbClr val="C00000"/>
                </a:solidFill>
                <a:latin typeface="HGP明朝B" panose="02020800000000000000" pitchFamily="18" charset="-128"/>
                <a:ea typeface="HGP明朝B" panose="02020800000000000000" pitchFamily="18" charset="-128"/>
              </a:rPr>
              <a:t>が既に知っているアイテムやどれも似たようなアイテムが推薦される。</a:t>
            </a:r>
            <a:endParaRPr lang="x-none" altLang="x-none" sz="3200" dirty="0">
              <a:latin typeface="HGP明朝B" panose="02020800000000000000" pitchFamily="18" charset="-128"/>
              <a:ea typeface="HGP明朝B" panose="02020800000000000000" pitchFamily="18" charset="-128"/>
            </a:endParaRPr>
          </a:p>
        </p:txBody>
      </p:sp>
      <p:sp>
        <p:nvSpPr>
          <p:cNvPr id="15" name="スライド番号プレースホルダー 14"/>
          <p:cNvSpPr>
            <a:spLocks noGrp="1"/>
          </p:cNvSpPr>
          <p:nvPr>
            <p:ph type="sldNum" sz="quarter" idx="12"/>
          </p:nvPr>
        </p:nvSpPr>
        <p:spPr/>
        <p:txBody>
          <a:bodyPr/>
          <a:lstStyle/>
          <a:p>
            <a:fld id="{3716F7F3-095C-FF4D-AF29-008D5C28A395}" type="slidenum">
              <a:rPr kumimoji="1" lang="ja-JP" altLang="en-US" smtClean="0">
                <a:latin typeface="HGP明朝B" panose="02020800000000000000" pitchFamily="18" charset="-128"/>
                <a:ea typeface="HGP明朝B" panose="02020800000000000000" pitchFamily="18" charset="-128"/>
              </a:rPr>
              <a:t>20</a:t>
            </a:fld>
            <a:endParaRPr kumimoji="1" lang="ja-JP" altLang="en-US">
              <a:latin typeface="HGP明朝B" panose="02020800000000000000" pitchFamily="18" charset="-128"/>
              <a:ea typeface="HGP明朝B" panose="02020800000000000000" pitchFamily="18" charset="-128"/>
            </a:endParaRPr>
          </a:p>
        </p:txBody>
      </p:sp>
      <p:sp>
        <p:nvSpPr>
          <p:cNvPr id="5" name="テキスト ボックス 4"/>
          <p:cNvSpPr txBox="1"/>
          <p:nvPr/>
        </p:nvSpPr>
        <p:spPr>
          <a:xfrm>
            <a:off x="1862228" y="4334546"/>
            <a:ext cx="1014550" cy="369332"/>
          </a:xfrm>
          <a:prstGeom prst="rect">
            <a:avLst/>
          </a:prstGeom>
          <a:noFill/>
        </p:spPr>
        <p:txBody>
          <a:bodyPr wrap="square" rtlCol="0">
            <a:spAutoFit/>
          </a:bodyPr>
          <a:lstStyle/>
          <a:p>
            <a:r>
              <a:rPr kumimoji="1" lang="en-US" altLang="ja-JP" dirty="0">
                <a:latin typeface="HGP明朝B" panose="02020800000000000000" pitchFamily="18" charset="-128"/>
                <a:ea typeface="HGP明朝B" panose="02020800000000000000" pitchFamily="18" charset="-128"/>
              </a:rPr>
              <a:t>A</a:t>
            </a:r>
            <a:r>
              <a:rPr kumimoji="1" lang="ja-JP" altLang="en-US" dirty="0">
                <a:latin typeface="HGP明朝B" panose="02020800000000000000" pitchFamily="18" charset="-128"/>
                <a:ea typeface="HGP明朝B" panose="02020800000000000000" pitchFamily="18" charset="-128"/>
              </a:rPr>
              <a:t>さん</a:t>
            </a:r>
          </a:p>
        </p:txBody>
      </p:sp>
      <p:sp>
        <p:nvSpPr>
          <p:cNvPr id="6" name="テキスト ボックス 5"/>
          <p:cNvSpPr txBox="1"/>
          <p:nvPr/>
        </p:nvSpPr>
        <p:spPr>
          <a:xfrm>
            <a:off x="6934200" y="4325261"/>
            <a:ext cx="842755" cy="369332"/>
          </a:xfrm>
          <a:prstGeom prst="rect">
            <a:avLst/>
          </a:prstGeom>
          <a:noFill/>
        </p:spPr>
        <p:txBody>
          <a:bodyPr wrap="square" rtlCol="0">
            <a:spAutoFit/>
          </a:bodyPr>
          <a:lstStyle/>
          <a:p>
            <a:r>
              <a:rPr kumimoji="1" lang="en-US" altLang="ja-JP" dirty="0">
                <a:latin typeface="HGP明朝B" panose="02020800000000000000" pitchFamily="18" charset="-128"/>
                <a:ea typeface="HGP明朝B" panose="02020800000000000000" pitchFamily="18" charset="-128"/>
              </a:rPr>
              <a:t>B</a:t>
            </a:r>
            <a:r>
              <a:rPr kumimoji="1" lang="ja-JP" altLang="en-US" dirty="0">
                <a:latin typeface="HGP明朝B" panose="02020800000000000000" pitchFamily="18" charset="-128"/>
                <a:ea typeface="HGP明朝B" panose="02020800000000000000" pitchFamily="18" charset="-128"/>
              </a:rPr>
              <a:t>さん</a:t>
            </a:r>
          </a:p>
        </p:txBody>
      </p:sp>
      <p:sp>
        <p:nvSpPr>
          <p:cNvPr id="8" name="右矢印 7"/>
          <p:cNvSpPr/>
          <p:nvPr/>
        </p:nvSpPr>
        <p:spPr>
          <a:xfrm>
            <a:off x="4318899" y="2680611"/>
            <a:ext cx="1259153" cy="252652"/>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latin typeface="HGP明朝B" panose="02020800000000000000" pitchFamily="18" charset="-128"/>
              <a:ea typeface="HGP明朝B" panose="02020800000000000000" pitchFamily="18" charset="-128"/>
            </a:endParaRPr>
          </a:p>
        </p:txBody>
      </p:sp>
      <p:sp>
        <p:nvSpPr>
          <p:cNvPr id="16" name="テキスト ボックス 15"/>
          <p:cNvSpPr txBox="1"/>
          <p:nvPr/>
        </p:nvSpPr>
        <p:spPr>
          <a:xfrm>
            <a:off x="3909144" y="3137811"/>
            <a:ext cx="2078176" cy="369332"/>
          </a:xfrm>
          <a:prstGeom prst="rect">
            <a:avLst/>
          </a:prstGeom>
          <a:noFill/>
        </p:spPr>
        <p:txBody>
          <a:bodyPr wrap="square" rtlCol="0">
            <a:spAutoFit/>
          </a:bodyPr>
          <a:lstStyle/>
          <a:p>
            <a:r>
              <a:rPr kumimoji="1" lang="en-US" altLang="ja-JP" dirty="0">
                <a:solidFill>
                  <a:srgbClr val="0000FF"/>
                </a:solidFill>
                <a:latin typeface="HGP明朝B" panose="02020800000000000000" pitchFamily="18" charset="-128"/>
                <a:ea typeface="HGP明朝B" panose="02020800000000000000" pitchFamily="18" charset="-128"/>
              </a:rPr>
              <a:t>E</a:t>
            </a:r>
            <a:r>
              <a:rPr kumimoji="1" lang="ja-JP" altLang="en-US" dirty="0">
                <a:latin typeface="HGP明朝B" panose="02020800000000000000" pitchFamily="18" charset="-128"/>
                <a:ea typeface="HGP明朝B" panose="02020800000000000000" pitchFamily="18" charset="-128"/>
              </a:rPr>
              <a:t>の作品を推薦する</a:t>
            </a:r>
          </a:p>
        </p:txBody>
      </p:sp>
      <p:sp>
        <p:nvSpPr>
          <p:cNvPr id="7" name="テキスト ボックス 6"/>
          <p:cNvSpPr txBox="1"/>
          <p:nvPr/>
        </p:nvSpPr>
        <p:spPr>
          <a:xfrm>
            <a:off x="324556" y="2630517"/>
            <a:ext cx="716550" cy="369332"/>
          </a:xfrm>
          <a:prstGeom prst="rect">
            <a:avLst/>
          </a:prstGeom>
          <a:noFill/>
        </p:spPr>
        <p:txBody>
          <a:bodyPr wrap="none" rtlCol="0">
            <a:spAutoFit/>
          </a:bodyPr>
          <a:lstStyle/>
          <a:p>
            <a:r>
              <a:rPr kumimoji="1" lang="en-US" altLang="ja-JP" dirty="0" smtClean="0"/>
              <a:t>SVOD</a:t>
            </a:r>
            <a:endParaRPr kumimoji="1" lang="ja-JP" altLang="en-US" dirty="0"/>
          </a:p>
        </p:txBody>
      </p:sp>
    </p:spTree>
    <p:extLst>
      <p:ext uri="{BB962C8B-B14F-4D97-AF65-F5344CB8AC3E}">
        <p14:creationId xmlns:p14="http://schemas.microsoft.com/office/powerpoint/2010/main" val="386597957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154748" y="416051"/>
            <a:ext cx="4266596" cy="743171"/>
          </a:xfrm>
        </p:spPr>
        <p:txBody>
          <a:bodyPr>
            <a:normAutofit/>
          </a:bodyPr>
          <a:lstStyle/>
          <a:p>
            <a:r>
              <a:rPr lang="x-none" altLang="x-none" sz="4000" dirty="0">
                <a:latin typeface="HGP明朝B" panose="02020800000000000000" pitchFamily="18" charset="-128"/>
                <a:ea typeface="HGP明朝B" panose="02020800000000000000" pitchFamily="18" charset="-128"/>
              </a:rPr>
              <a:t>近年の研究では…</a:t>
            </a:r>
            <a:endParaRPr kumimoji="1" lang="x-none" altLang="x-none" sz="4000" dirty="0">
              <a:latin typeface="HGP明朝B" panose="02020800000000000000" pitchFamily="18" charset="-128"/>
              <a:ea typeface="HGP明朝B" panose="02020800000000000000" pitchFamily="18" charset="-128"/>
            </a:endParaRPr>
          </a:p>
        </p:txBody>
      </p:sp>
      <p:sp>
        <p:nvSpPr>
          <p:cNvPr id="3" name="サブタイトル 2"/>
          <p:cNvSpPr>
            <a:spLocks noGrp="1"/>
          </p:cNvSpPr>
          <p:nvPr>
            <p:ph type="subTitle" idx="1"/>
          </p:nvPr>
        </p:nvSpPr>
        <p:spPr>
          <a:xfrm>
            <a:off x="704850" y="1238250"/>
            <a:ext cx="7644127" cy="807096"/>
          </a:xfrm>
        </p:spPr>
        <p:txBody>
          <a:bodyPr vert="horz" lIns="91440" tIns="45720" rIns="91440" bIns="45720" rtlCol="0" anchor="t">
            <a:normAutofit/>
          </a:bodyPr>
          <a:lstStyle/>
          <a:p>
            <a:r>
              <a:rPr kumimoji="1" lang="x-none" altLang="x-none" sz="2000" dirty="0">
                <a:solidFill>
                  <a:srgbClr val="000000"/>
                </a:solidFill>
                <a:latin typeface="HGP明朝B" panose="02020800000000000000" pitchFamily="18" charset="-128"/>
                <a:ea typeface="HGP明朝B" panose="02020800000000000000" pitchFamily="18" charset="-128"/>
              </a:rPr>
              <a:t>嗜好に適した情報以外にも、</a:t>
            </a:r>
          </a:p>
          <a:p>
            <a:r>
              <a:rPr kumimoji="1" lang="x-none" altLang="x-none" sz="2000" dirty="0">
                <a:solidFill>
                  <a:srgbClr val="000000"/>
                </a:solidFill>
                <a:latin typeface="HGP明朝B" panose="02020800000000000000" pitchFamily="18" charset="-128"/>
                <a:ea typeface="HGP明朝B" panose="02020800000000000000" pitchFamily="18" charset="-128"/>
              </a:rPr>
              <a:t>様々な側面を評価することの必要性が指摘。</a:t>
            </a:r>
          </a:p>
        </p:txBody>
      </p:sp>
      <p:sp>
        <p:nvSpPr>
          <p:cNvPr id="4" name="矢印: 下 3"/>
          <p:cNvSpPr/>
          <p:nvPr/>
        </p:nvSpPr>
        <p:spPr>
          <a:xfrm>
            <a:off x="4371975" y="2105025"/>
            <a:ext cx="313577" cy="404678"/>
          </a:xfrm>
          <a:prstGeom prst="downArrow">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ja-JP" altLang="en-US">
              <a:latin typeface="HGP明朝B" panose="02020800000000000000" pitchFamily="18" charset="-128"/>
              <a:ea typeface="HGP明朝B" panose="02020800000000000000" pitchFamily="18" charset="-128"/>
            </a:endParaRPr>
          </a:p>
        </p:txBody>
      </p:sp>
      <p:sp>
        <p:nvSpPr>
          <p:cNvPr id="5" name="テキスト ボックス 4"/>
          <p:cNvSpPr txBox="1"/>
          <p:nvPr/>
        </p:nvSpPr>
        <p:spPr>
          <a:xfrm>
            <a:off x="685800" y="2571750"/>
            <a:ext cx="7652860" cy="707886"/>
          </a:xfrm>
          <a:prstGeom prst="rect">
            <a:avLst/>
          </a:prstGeom>
        </p:spPr>
        <p:txBody>
          <a:bodyPr wrap="square" rtlCol="0" anchor="t">
            <a:spAutoFit/>
          </a:bodyPr>
          <a:lstStyle/>
          <a:p>
            <a:pPr algn="ctr"/>
            <a:r>
              <a:rPr lang="x-none" altLang="x-none" sz="2000" dirty="0">
                <a:latin typeface="HGP明朝B" panose="02020800000000000000" pitchFamily="18" charset="-128"/>
                <a:ea typeface="HGP明朝B" panose="02020800000000000000" pitchFamily="18" charset="-128"/>
              </a:rPr>
              <a:t>推薦の正確さ以外にも</a:t>
            </a:r>
            <a:endParaRPr lang="x-none" altLang="x-none" sz="2000" dirty="0">
              <a:solidFill>
                <a:srgbClr val="000000"/>
              </a:solidFill>
              <a:latin typeface="HGP明朝B" panose="02020800000000000000" pitchFamily="18" charset="-128"/>
              <a:ea typeface="HGP明朝B" panose="02020800000000000000" pitchFamily="18" charset="-128"/>
            </a:endParaRPr>
          </a:p>
          <a:p>
            <a:pPr algn="ctr"/>
            <a:r>
              <a:rPr lang="x-none" altLang="x-none" sz="2000" dirty="0">
                <a:latin typeface="HGP明朝B" panose="02020800000000000000" pitchFamily="18" charset="-128"/>
                <a:ea typeface="HGP明朝B" panose="02020800000000000000" pitchFamily="18" charset="-128"/>
              </a:rPr>
              <a:t>新規性や意外性、多様性等の評価指標が提案されている。</a:t>
            </a:r>
          </a:p>
        </p:txBody>
      </p:sp>
      <p:sp>
        <p:nvSpPr>
          <p:cNvPr id="9" name="タイトル 1"/>
          <p:cNvSpPr txBox="1">
            <a:spLocks/>
          </p:cNvSpPr>
          <p:nvPr/>
        </p:nvSpPr>
        <p:spPr>
          <a:xfrm>
            <a:off x="186905" y="60385"/>
            <a:ext cx="1176172" cy="493712"/>
          </a:xfrm>
          <a:prstGeom prst="rect">
            <a:avLst/>
          </a:prstGeom>
        </p:spPr>
        <p:txBody>
          <a:bodyPr vert="horz" lIns="91440" tIns="45720" rIns="91440" bIns="45720" rtlCol="0" anchor="ctr">
            <a:noAutofit/>
          </a:bodyPr>
          <a:lstStyle>
            <a:lvl1pPr algn="ctr" defTabSz="457200" rtl="0" eaLnBrk="1" latinLnBrk="0" hangingPunct="1">
              <a:spcBef>
                <a:spcPct val="0"/>
              </a:spcBef>
              <a:buNone/>
              <a:defRPr kumimoji="1" sz="4400" kern="1200">
                <a:solidFill>
                  <a:schemeClr val="tx1"/>
                </a:solidFill>
                <a:latin typeface="+mj-lt"/>
                <a:ea typeface="+mj-ea"/>
                <a:cs typeface="+mj-cs"/>
              </a:defRPr>
            </a:lvl1pPr>
          </a:lstStyle>
          <a:p>
            <a:r>
              <a:rPr lang="x-none" altLang="x-none" sz="1800" b="1">
                <a:solidFill>
                  <a:srgbClr val="000000"/>
                </a:solidFill>
                <a:latin typeface="HGP明朝B" panose="02020800000000000000" pitchFamily="18" charset="-128"/>
                <a:ea typeface="HGP明朝B" panose="02020800000000000000" pitchFamily="18" charset="-128"/>
              </a:rPr>
              <a:t>先行研究</a:t>
            </a:r>
          </a:p>
        </p:txBody>
      </p:sp>
      <p:sp>
        <p:nvSpPr>
          <p:cNvPr id="10" name="テキスト ボックス 9"/>
          <p:cNvSpPr txBox="1"/>
          <p:nvPr/>
        </p:nvSpPr>
        <p:spPr>
          <a:xfrm>
            <a:off x="942975" y="3419475"/>
            <a:ext cx="7136848" cy="1384995"/>
          </a:xfrm>
          <a:prstGeom prst="rect">
            <a:avLst/>
          </a:prstGeom>
        </p:spPr>
        <p:txBody>
          <a:bodyPr wrap="square" rtlCol="0" anchor="t">
            <a:spAutoFit/>
          </a:bodyPr>
          <a:lstStyle/>
          <a:p>
            <a:pPr algn="ctr"/>
            <a:r>
              <a:rPr lang="x-none" altLang="x-none" sz="2800" u="sng" dirty="0">
                <a:solidFill>
                  <a:srgbClr val="C00000"/>
                </a:solidFill>
                <a:latin typeface="HGP明朝B" panose="02020800000000000000" pitchFamily="18" charset="-128"/>
                <a:ea typeface="HGP明朝B" panose="02020800000000000000" pitchFamily="18" charset="-128"/>
              </a:rPr>
              <a:t>このような指標に優れたシステムが​</a:t>
            </a:r>
            <a:endParaRPr lang="x-none" altLang="x-none" sz="2000" u="sng" dirty="0">
              <a:solidFill>
                <a:srgbClr val="C00000"/>
              </a:solidFill>
              <a:latin typeface="HGP明朝B" panose="02020800000000000000" pitchFamily="18" charset="-128"/>
              <a:ea typeface="HGP明朝B" panose="02020800000000000000" pitchFamily="18" charset="-128"/>
            </a:endParaRPr>
          </a:p>
          <a:p>
            <a:pPr algn="ctr"/>
            <a:r>
              <a:rPr lang="x-none" altLang="x-none" sz="2800" u="sng" dirty="0">
                <a:solidFill>
                  <a:srgbClr val="C00000"/>
                </a:solidFill>
                <a:latin typeface="HGP明朝B" panose="02020800000000000000" pitchFamily="18" charset="-128"/>
                <a:ea typeface="HGP明朝B" panose="02020800000000000000" pitchFamily="18" charset="-128"/>
              </a:rPr>
              <a:t>利用者満足度向上を実現した研究もある</a:t>
            </a:r>
            <a:r>
              <a:rPr lang="x-none" altLang="x-none" sz="2800" dirty="0">
                <a:latin typeface="HGP明朝B" panose="02020800000000000000" pitchFamily="18" charset="-128"/>
                <a:ea typeface="HGP明朝B" panose="02020800000000000000" pitchFamily="18" charset="-128"/>
              </a:rPr>
              <a:t>​</a:t>
            </a:r>
            <a:endParaRPr lang="x-none" altLang="x-none" sz="2000" dirty="0">
              <a:latin typeface="HGP明朝B" panose="02020800000000000000" pitchFamily="18" charset="-128"/>
              <a:ea typeface="HGP明朝B" panose="02020800000000000000" pitchFamily="18" charset="-128"/>
            </a:endParaRPr>
          </a:p>
          <a:p>
            <a:pPr algn="r"/>
            <a:r>
              <a:rPr lang="x-none" altLang="x-none" sz="2000" i="1" dirty="0">
                <a:latin typeface="HGP明朝B" panose="02020800000000000000" pitchFamily="18" charset="-128"/>
                <a:ea typeface="HGP明朝B" panose="02020800000000000000" pitchFamily="18" charset="-128"/>
              </a:rPr>
              <a:t>（ Smyth01,Ziegler04,Ziegler05,McNee06b ）</a:t>
            </a:r>
            <a:r>
              <a:rPr lang="x-none" altLang="x-none" sz="2800" dirty="0">
                <a:latin typeface="HGP明朝B" panose="02020800000000000000" pitchFamily="18" charset="-128"/>
                <a:ea typeface="HGP明朝B" panose="02020800000000000000" pitchFamily="18" charset="-128"/>
              </a:rPr>
              <a:t> ​</a:t>
            </a:r>
            <a:endParaRPr lang="x-none" altLang="x-none" sz="2000" dirty="0">
              <a:latin typeface="HGP明朝B" panose="02020800000000000000" pitchFamily="18" charset="-128"/>
              <a:ea typeface="HGP明朝B" panose="02020800000000000000" pitchFamily="18" charset="-128"/>
            </a:endParaRPr>
          </a:p>
        </p:txBody>
      </p:sp>
      <p:sp>
        <p:nvSpPr>
          <p:cNvPr id="6" name="四角形: 角を丸くする 5"/>
          <p:cNvSpPr/>
          <p:nvPr/>
        </p:nvSpPr>
        <p:spPr>
          <a:xfrm>
            <a:off x="336430" y="4962525"/>
            <a:ext cx="8535942" cy="1400290"/>
          </a:xfrm>
          <a:prstGeom prst="roundRect">
            <a:avLst/>
          </a:prstGeom>
          <a:ln w="57150"/>
        </p:spPr>
        <p:style>
          <a:lnRef idx="2">
            <a:schemeClr val="dk1"/>
          </a:lnRef>
          <a:fillRef idx="1">
            <a:schemeClr val="lt1"/>
          </a:fillRef>
          <a:effectRef idx="0">
            <a:schemeClr val="dk1"/>
          </a:effectRef>
          <a:fontRef idx="minor">
            <a:schemeClr val="dk1"/>
          </a:fontRef>
        </p:style>
        <p:txBody>
          <a:bodyPr rtlCol="0" anchor="ctr"/>
          <a:lstStyle/>
          <a:p>
            <a:pPr algn="ctr"/>
            <a:r>
              <a:rPr lang="x-none" altLang="x-none" sz="2800">
                <a:solidFill>
                  <a:srgbClr val="000000"/>
                </a:solidFill>
                <a:latin typeface="HGP明朝B" panose="02020800000000000000" pitchFamily="18" charset="-128"/>
                <a:ea typeface="HGP明朝B" panose="02020800000000000000" pitchFamily="18" charset="-128"/>
              </a:rPr>
              <a:t>近年の研究では</a:t>
            </a:r>
            <a:endParaRPr lang="ja-JP" altLang="en-US" sz="2800">
              <a:solidFill>
                <a:srgbClr val="000000"/>
              </a:solidFill>
              <a:latin typeface="HGP明朝B" panose="02020800000000000000" pitchFamily="18" charset="-128"/>
              <a:ea typeface="HGP明朝B" panose="02020800000000000000" pitchFamily="18" charset="-128"/>
            </a:endParaRPr>
          </a:p>
          <a:p>
            <a:pPr algn="ctr"/>
            <a:r>
              <a:rPr lang="x-none" altLang="x-none" sz="2800">
                <a:latin typeface="HGP明朝B" panose="02020800000000000000" pitchFamily="18" charset="-128"/>
                <a:ea typeface="HGP明朝B" panose="02020800000000000000" pitchFamily="18" charset="-128"/>
              </a:rPr>
              <a:t>新規性や意外性、多様性等が重要視されている。</a:t>
            </a:r>
          </a:p>
        </p:txBody>
      </p:sp>
      <p:sp>
        <p:nvSpPr>
          <p:cNvPr id="7" name="スライド番号プレースホルダー 6"/>
          <p:cNvSpPr>
            <a:spLocks noGrp="1"/>
          </p:cNvSpPr>
          <p:nvPr>
            <p:ph type="sldNum" sz="quarter" idx="12"/>
          </p:nvPr>
        </p:nvSpPr>
        <p:spPr/>
        <p:txBody>
          <a:bodyPr/>
          <a:lstStyle/>
          <a:p>
            <a:fld id="{3716F7F3-095C-FF4D-AF29-008D5C28A395}" type="slidenum">
              <a:rPr kumimoji="1" lang="ja-JP" altLang="en-US" smtClean="0">
                <a:latin typeface="HGP明朝B" panose="02020800000000000000" pitchFamily="18" charset="-128"/>
                <a:ea typeface="HGP明朝B" panose="02020800000000000000" pitchFamily="18" charset="-128"/>
              </a:rPr>
              <a:t>21</a:t>
            </a:fld>
            <a:endParaRPr kumimoji="1" lang="ja-JP" altLang="en-US">
              <a:latin typeface="HGP明朝B" panose="02020800000000000000" pitchFamily="18" charset="-128"/>
              <a:ea typeface="HGP明朝B" panose="02020800000000000000" pitchFamily="18" charset="-128"/>
            </a:endParaRPr>
          </a:p>
        </p:txBody>
      </p:sp>
    </p:spTree>
    <p:extLst>
      <p:ext uri="{BB962C8B-B14F-4D97-AF65-F5344CB8AC3E}">
        <p14:creationId xmlns:p14="http://schemas.microsoft.com/office/powerpoint/2010/main" val="134564070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a:xfrm>
            <a:off x="6553200" y="6486980"/>
            <a:ext cx="2133600" cy="365125"/>
          </a:xfrm>
        </p:spPr>
        <p:txBody>
          <a:bodyPr/>
          <a:lstStyle/>
          <a:p>
            <a:fld id="{3716F7F3-095C-FF4D-AF29-008D5C28A395}" type="slidenum">
              <a:rPr kumimoji="1" lang="ja-JP" altLang="en-US" smtClean="0">
                <a:latin typeface="HGP明朝B" panose="02020800000000000000" pitchFamily="18" charset="-128"/>
                <a:ea typeface="HGP明朝B" panose="02020800000000000000" pitchFamily="18" charset="-128"/>
              </a:rPr>
              <a:t>22</a:t>
            </a:fld>
            <a:endParaRPr kumimoji="1" lang="ja-JP" altLang="en-US">
              <a:latin typeface="HGP明朝B" panose="02020800000000000000" pitchFamily="18" charset="-128"/>
              <a:ea typeface="HGP明朝B" panose="02020800000000000000" pitchFamily="18" charset="-128"/>
            </a:endParaRPr>
          </a:p>
        </p:txBody>
      </p:sp>
      <p:sp>
        <p:nvSpPr>
          <p:cNvPr id="3" name="左右矢印 2"/>
          <p:cNvSpPr/>
          <p:nvPr/>
        </p:nvSpPr>
        <p:spPr>
          <a:xfrm>
            <a:off x="733997" y="2115242"/>
            <a:ext cx="7716808" cy="352777"/>
          </a:xfrm>
          <a:prstGeom prst="leftRightArrow">
            <a:avLst/>
          </a:prstGeom>
        </p:spPr>
        <p:style>
          <a:lnRef idx="2">
            <a:schemeClr val="dk1"/>
          </a:lnRef>
          <a:fillRef idx="1">
            <a:schemeClr val="lt1"/>
          </a:fillRef>
          <a:effectRef idx="0">
            <a:schemeClr val="dk1"/>
          </a:effectRef>
          <a:fontRef idx="minor">
            <a:schemeClr val="dk1"/>
          </a:fontRef>
        </p:style>
        <p:txBody>
          <a:bodyPr rtlCol="0" anchor="ctr"/>
          <a:lstStyle/>
          <a:p>
            <a:pPr algn="ctr"/>
            <a:endParaRPr kumimoji="1" lang="ja-JP" altLang="en-US">
              <a:latin typeface="HGP明朝B" panose="02020800000000000000" pitchFamily="18" charset="-128"/>
              <a:ea typeface="HGP明朝B" panose="02020800000000000000" pitchFamily="18" charset="-128"/>
            </a:endParaRPr>
          </a:p>
        </p:txBody>
      </p:sp>
      <p:sp>
        <p:nvSpPr>
          <p:cNvPr id="4" name="テキスト ボックス 3"/>
          <p:cNvSpPr txBox="1"/>
          <p:nvPr/>
        </p:nvSpPr>
        <p:spPr>
          <a:xfrm>
            <a:off x="333888" y="1607410"/>
            <a:ext cx="800219" cy="461665"/>
          </a:xfrm>
          <a:prstGeom prst="rect">
            <a:avLst/>
          </a:prstGeom>
          <a:noFill/>
        </p:spPr>
        <p:txBody>
          <a:bodyPr wrap="none" rtlCol="0">
            <a:spAutoFit/>
          </a:bodyPr>
          <a:lstStyle/>
          <a:p>
            <a:r>
              <a:rPr kumimoji="1" lang="ja-JP" altLang="en-US" sz="2400" dirty="0" smtClean="0">
                <a:latin typeface="HGP明朝B" panose="02020800000000000000" pitchFamily="18" charset="-128"/>
                <a:ea typeface="HGP明朝B" panose="02020800000000000000" pitchFamily="18" charset="-128"/>
              </a:rPr>
              <a:t>嗜好</a:t>
            </a:r>
            <a:endParaRPr kumimoji="1" lang="ja-JP" altLang="en-US" sz="2400" dirty="0">
              <a:latin typeface="HGP明朝B" panose="02020800000000000000" pitchFamily="18" charset="-128"/>
              <a:ea typeface="HGP明朝B" panose="02020800000000000000" pitchFamily="18" charset="-128"/>
            </a:endParaRPr>
          </a:p>
        </p:txBody>
      </p:sp>
      <p:sp>
        <p:nvSpPr>
          <p:cNvPr id="5" name="テキスト ボックス 4"/>
          <p:cNvSpPr txBox="1"/>
          <p:nvPr/>
        </p:nvSpPr>
        <p:spPr>
          <a:xfrm>
            <a:off x="6854087" y="1619521"/>
            <a:ext cx="2185214" cy="461665"/>
          </a:xfrm>
          <a:prstGeom prst="rect">
            <a:avLst/>
          </a:prstGeom>
          <a:noFill/>
        </p:spPr>
        <p:txBody>
          <a:bodyPr wrap="none" rtlCol="0">
            <a:spAutoFit/>
          </a:bodyPr>
          <a:lstStyle/>
          <a:p>
            <a:r>
              <a:rPr kumimoji="1" lang="ja-JP" altLang="en-US" sz="2400" dirty="0" smtClean="0">
                <a:latin typeface="HGP明朝B" panose="02020800000000000000" pitchFamily="18" charset="-128"/>
                <a:ea typeface="HGP明朝B" panose="02020800000000000000" pitchFamily="18" charset="-128"/>
              </a:rPr>
              <a:t>多様性・新規性</a:t>
            </a:r>
            <a:endParaRPr kumimoji="1" lang="ja-JP" altLang="en-US" sz="2400" dirty="0">
              <a:latin typeface="HGP明朝B" panose="02020800000000000000" pitchFamily="18" charset="-128"/>
              <a:ea typeface="HGP明朝B" panose="02020800000000000000" pitchFamily="18" charset="-128"/>
            </a:endParaRPr>
          </a:p>
        </p:txBody>
      </p:sp>
      <p:sp>
        <p:nvSpPr>
          <p:cNvPr id="6" name="円/楕円 5"/>
          <p:cNvSpPr/>
          <p:nvPr/>
        </p:nvSpPr>
        <p:spPr>
          <a:xfrm>
            <a:off x="3487842" y="1547270"/>
            <a:ext cx="2144889" cy="1135944"/>
          </a:xfrm>
          <a:prstGeom prst="ellipse">
            <a:avLst/>
          </a:prstGeom>
          <a:solidFill>
            <a:schemeClr val="bg1"/>
          </a:solidFill>
          <a:ln w="57150" cmpd="sng">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3200" dirty="0" smtClean="0">
                <a:solidFill>
                  <a:schemeClr val="tx1"/>
                </a:solidFill>
                <a:latin typeface="HGP明朝B" panose="02020800000000000000" pitchFamily="18" charset="-128"/>
                <a:ea typeface="HGP明朝B" panose="02020800000000000000" pitchFamily="18" charset="-128"/>
              </a:rPr>
              <a:t>意外性</a:t>
            </a:r>
            <a:endParaRPr kumimoji="1" lang="ja-JP" altLang="en-US" sz="3200" dirty="0">
              <a:solidFill>
                <a:schemeClr val="tx1"/>
              </a:solidFill>
              <a:latin typeface="HGP明朝B" panose="02020800000000000000" pitchFamily="18" charset="-128"/>
              <a:ea typeface="HGP明朝B" panose="02020800000000000000" pitchFamily="18" charset="-128"/>
            </a:endParaRPr>
          </a:p>
        </p:txBody>
      </p:sp>
      <p:sp>
        <p:nvSpPr>
          <p:cNvPr id="18" name="タイトル 1"/>
          <p:cNvSpPr txBox="1">
            <a:spLocks/>
          </p:cNvSpPr>
          <p:nvPr/>
        </p:nvSpPr>
        <p:spPr>
          <a:xfrm>
            <a:off x="186905" y="43132"/>
            <a:ext cx="1176172" cy="493712"/>
          </a:xfrm>
          <a:prstGeom prst="rect">
            <a:avLst/>
          </a:prstGeom>
        </p:spPr>
        <p:txBody>
          <a:bodyPr vert="horz" lIns="91440" tIns="45720" rIns="91440" bIns="45720" rtlCol="0" anchor="ctr">
            <a:noAutofit/>
          </a:bodyPr>
          <a:lstStyle>
            <a:lvl1pPr algn="ctr" defTabSz="457200" rtl="0" eaLnBrk="1" latinLnBrk="0" hangingPunct="1">
              <a:spcBef>
                <a:spcPct val="0"/>
              </a:spcBef>
              <a:buNone/>
              <a:defRPr kumimoji="1" sz="4400" kern="1200">
                <a:solidFill>
                  <a:schemeClr val="tx1"/>
                </a:solidFill>
                <a:latin typeface="+mj-lt"/>
                <a:ea typeface="+mj-ea"/>
                <a:cs typeface="+mj-cs"/>
              </a:defRPr>
            </a:lvl1pPr>
          </a:lstStyle>
          <a:p>
            <a:r>
              <a:rPr lang="x-none" altLang="x-none" sz="1800" b="1" dirty="0">
                <a:solidFill>
                  <a:srgbClr val="000000"/>
                </a:solidFill>
                <a:latin typeface="HGP明朝B" panose="02020800000000000000" pitchFamily="18" charset="-128"/>
                <a:ea typeface="HGP明朝B" panose="02020800000000000000" pitchFamily="18" charset="-128"/>
              </a:rPr>
              <a:t>先行研究</a:t>
            </a:r>
          </a:p>
        </p:txBody>
      </p:sp>
      <p:sp>
        <p:nvSpPr>
          <p:cNvPr id="19" name="角丸四角形 18"/>
          <p:cNvSpPr/>
          <p:nvPr/>
        </p:nvSpPr>
        <p:spPr>
          <a:xfrm>
            <a:off x="154247" y="2500677"/>
            <a:ext cx="2931852" cy="1456739"/>
          </a:xfrm>
          <a:prstGeom prst="roundRect">
            <a:avLst/>
          </a:prstGeom>
        </p:spPr>
        <p:style>
          <a:lnRef idx="2">
            <a:schemeClr val="dk1"/>
          </a:lnRef>
          <a:fillRef idx="1">
            <a:schemeClr val="lt1"/>
          </a:fillRef>
          <a:effectRef idx="0">
            <a:schemeClr val="dk1"/>
          </a:effectRef>
          <a:fontRef idx="minor">
            <a:schemeClr val="dk1"/>
          </a:fontRef>
        </p:style>
        <p:txBody>
          <a:bodyPr rtlCol="0" anchor="ctr"/>
          <a:lstStyle/>
          <a:p>
            <a:r>
              <a:rPr lang="ja-JP" altLang="en-US">
                <a:latin typeface="HGP明朝B" panose="02020800000000000000" pitchFamily="18" charset="-128"/>
                <a:ea typeface="HGP明朝B" panose="02020800000000000000" pitchFamily="18" charset="-128"/>
              </a:rPr>
              <a:t>似たようなアイテム</a:t>
            </a:r>
            <a:endParaRPr lang="en-US" altLang="ja-JP">
              <a:latin typeface="HGP明朝B" panose="02020800000000000000" pitchFamily="18" charset="-128"/>
              <a:ea typeface="HGP明朝B" panose="02020800000000000000" pitchFamily="18" charset="-128"/>
            </a:endParaRPr>
          </a:p>
          <a:p>
            <a:r>
              <a:rPr lang="ja-JP" altLang="en-US">
                <a:latin typeface="HGP明朝B" panose="02020800000000000000" pitchFamily="18" charset="-128"/>
                <a:ea typeface="HGP明朝B" panose="02020800000000000000" pitchFamily="18" charset="-128"/>
              </a:rPr>
              <a:t>ばかり推薦される</a:t>
            </a:r>
            <a:endParaRPr lang="en-US" altLang="ja-JP">
              <a:latin typeface="HGP明朝B" panose="02020800000000000000" pitchFamily="18" charset="-128"/>
              <a:ea typeface="HGP明朝B" panose="02020800000000000000" pitchFamily="18" charset="-128"/>
            </a:endParaRPr>
          </a:p>
          <a:p>
            <a:r>
              <a:rPr lang="ja-JP" altLang="en-US">
                <a:latin typeface="HGP明朝B" panose="02020800000000000000" pitchFamily="18" charset="-128"/>
                <a:ea typeface="HGP明朝B" panose="02020800000000000000" pitchFamily="18" charset="-128"/>
              </a:rPr>
              <a:t>→推薦に飽きてしまう</a:t>
            </a:r>
            <a:endParaRPr lang="ja-JP" altLang="en-US" dirty="0">
              <a:latin typeface="HGP明朝B" panose="02020800000000000000" pitchFamily="18" charset="-128"/>
              <a:ea typeface="HGP明朝B" panose="02020800000000000000" pitchFamily="18" charset="-128"/>
            </a:endParaRPr>
          </a:p>
        </p:txBody>
      </p:sp>
      <p:sp>
        <p:nvSpPr>
          <p:cNvPr id="20" name="角丸四角形 19"/>
          <p:cNvSpPr/>
          <p:nvPr/>
        </p:nvSpPr>
        <p:spPr>
          <a:xfrm>
            <a:off x="2176062" y="4561057"/>
            <a:ext cx="4768447" cy="1861457"/>
          </a:xfrm>
          <a:prstGeom prst="roundRect">
            <a:avLst/>
          </a:prstGeom>
        </p:spPr>
        <p:style>
          <a:lnRef idx="2">
            <a:schemeClr val="dk1"/>
          </a:lnRef>
          <a:fillRef idx="1">
            <a:schemeClr val="lt1"/>
          </a:fillRef>
          <a:effectRef idx="0">
            <a:schemeClr val="dk1"/>
          </a:effectRef>
          <a:fontRef idx="minor">
            <a:schemeClr val="dk1"/>
          </a:fontRef>
        </p:style>
        <p:txBody>
          <a:bodyPr rtlCol="0" anchor="ctr"/>
          <a:lstStyle/>
          <a:p>
            <a:r>
              <a:rPr lang="ja-JP" altLang="en-US" dirty="0">
                <a:latin typeface="HGP明朝B" panose="02020800000000000000" pitchFamily="18" charset="-128"/>
                <a:ea typeface="HGP明朝B" panose="02020800000000000000" pitchFamily="18" charset="-128"/>
              </a:rPr>
              <a:t>意外性のあるアイテムは、嗜好も考慮されており新規性や多様性も考慮している</a:t>
            </a:r>
            <a:endParaRPr lang="en-US" altLang="ja-JP" dirty="0">
              <a:latin typeface="HGP明朝B" panose="02020800000000000000" pitchFamily="18" charset="-128"/>
              <a:ea typeface="HGP明朝B" panose="02020800000000000000" pitchFamily="18" charset="-128"/>
            </a:endParaRPr>
          </a:p>
          <a:p>
            <a:r>
              <a:rPr lang="ja-JP" altLang="en-US" dirty="0">
                <a:latin typeface="HGP明朝B" panose="02020800000000000000" pitchFamily="18" charset="-128"/>
                <a:ea typeface="HGP明朝B" panose="02020800000000000000" pitchFamily="18" charset="-128"/>
              </a:rPr>
              <a:t>→</a:t>
            </a:r>
            <a:r>
              <a:rPr lang="ja-JP" altLang="en-US" sz="3200" u="sng" dirty="0">
                <a:solidFill>
                  <a:srgbClr val="C00000"/>
                </a:solidFill>
                <a:latin typeface="HGP明朝B" panose="02020800000000000000" pitchFamily="18" charset="-128"/>
                <a:ea typeface="HGP明朝B" panose="02020800000000000000" pitchFamily="18" charset="-128"/>
              </a:rPr>
              <a:t>利用者満足に直結する</a:t>
            </a:r>
            <a:endParaRPr lang="ja-JP" altLang="en-US" sz="3200" u="sng" dirty="0">
              <a:solidFill>
                <a:srgbClr val="C00000"/>
              </a:solidFill>
              <a:latin typeface="HGP明朝B" panose="02020800000000000000" pitchFamily="18" charset="-128"/>
              <a:ea typeface="HGP明朝B" panose="02020800000000000000" pitchFamily="18" charset="-128"/>
            </a:endParaRPr>
          </a:p>
        </p:txBody>
      </p:sp>
      <p:sp>
        <p:nvSpPr>
          <p:cNvPr id="21" name="角丸四角形 20"/>
          <p:cNvSpPr/>
          <p:nvPr/>
        </p:nvSpPr>
        <p:spPr>
          <a:xfrm>
            <a:off x="5439834" y="2468020"/>
            <a:ext cx="3599468" cy="1553862"/>
          </a:xfrm>
          <a:prstGeom prst="roundRect">
            <a:avLst/>
          </a:prstGeom>
        </p:spPr>
        <p:style>
          <a:lnRef idx="2">
            <a:schemeClr val="dk1"/>
          </a:lnRef>
          <a:fillRef idx="1">
            <a:schemeClr val="lt1"/>
          </a:fillRef>
          <a:effectRef idx="0">
            <a:schemeClr val="dk1"/>
          </a:effectRef>
          <a:fontRef idx="minor">
            <a:schemeClr val="dk1"/>
          </a:fontRef>
        </p:style>
        <p:txBody>
          <a:bodyPr rtlCol="0" anchor="ctr"/>
          <a:lstStyle/>
          <a:p>
            <a:r>
              <a:rPr lang="ja-JP" altLang="en-US" dirty="0">
                <a:latin typeface="HGP明朝B" panose="02020800000000000000" pitchFamily="18" charset="-128"/>
                <a:ea typeface="HGP明朝B" panose="02020800000000000000" pitchFamily="18" charset="-128"/>
              </a:rPr>
              <a:t>的外れな推薦</a:t>
            </a:r>
            <a:endParaRPr lang="en-US" altLang="ja-JP" dirty="0">
              <a:latin typeface="HGP明朝B" panose="02020800000000000000" pitchFamily="18" charset="-128"/>
              <a:ea typeface="HGP明朝B" panose="02020800000000000000" pitchFamily="18" charset="-128"/>
            </a:endParaRPr>
          </a:p>
          <a:p>
            <a:r>
              <a:rPr lang="ja-JP" altLang="en-US" dirty="0">
                <a:latin typeface="HGP明朝B" panose="02020800000000000000" pitchFamily="18" charset="-128"/>
                <a:ea typeface="HGP明朝B" panose="02020800000000000000" pitchFamily="18" charset="-128"/>
              </a:rPr>
              <a:t>→ユーザー</a:t>
            </a:r>
            <a:r>
              <a:rPr lang="ja-JP" altLang="en-US" dirty="0" smtClean="0">
                <a:latin typeface="HGP明朝B" panose="02020800000000000000" pitchFamily="18" charset="-128"/>
                <a:ea typeface="HGP明朝B" panose="02020800000000000000" pitchFamily="18" charset="-128"/>
              </a:rPr>
              <a:t>が必要</a:t>
            </a:r>
            <a:r>
              <a:rPr lang="ja-JP" altLang="en-US" dirty="0">
                <a:latin typeface="HGP明朝B" panose="02020800000000000000" pitchFamily="18" charset="-128"/>
                <a:ea typeface="HGP明朝B" panose="02020800000000000000" pitchFamily="18" charset="-128"/>
              </a:rPr>
              <a:t>として</a:t>
            </a:r>
            <a:r>
              <a:rPr lang="ja-JP" altLang="en-US" dirty="0" smtClean="0">
                <a:latin typeface="HGP明朝B" panose="02020800000000000000" pitchFamily="18" charset="-128"/>
                <a:ea typeface="HGP明朝B" panose="02020800000000000000" pitchFamily="18" charset="-128"/>
              </a:rPr>
              <a:t>いない</a:t>
            </a:r>
            <a:endParaRPr lang="en-US" altLang="ja-JP" dirty="0" smtClean="0">
              <a:latin typeface="HGP明朝B" panose="02020800000000000000" pitchFamily="18" charset="-128"/>
              <a:ea typeface="HGP明朝B" panose="02020800000000000000" pitchFamily="18" charset="-128"/>
            </a:endParaRPr>
          </a:p>
          <a:p>
            <a:r>
              <a:rPr lang="ja-JP" altLang="en-US" dirty="0">
                <a:latin typeface="HGP明朝B" panose="02020800000000000000" pitchFamily="18" charset="-128"/>
                <a:ea typeface="HGP明朝B" panose="02020800000000000000" pitchFamily="18" charset="-128"/>
              </a:rPr>
              <a:t>　 </a:t>
            </a:r>
            <a:r>
              <a:rPr lang="ja-JP" altLang="en-US" dirty="0" smtClean="0">
                <a:latin typeface="HGP明朝B" panose="02020800000000000000" pitchFamily="18" charset="-128"/>
                <a:ea typeface="HGP明朝B" panose="02020800000000000000" pitchFamily="18" charset="-128"/>
              </a:rPr>
              <a:t>アイテム</a:t>
            </a:r>
            <a:r>
              <a:rPr lang="ja-JP" altLang="en-US" dirty="0">
                <a:latin typeface="HGP明朝B" panose="02020800000000000000" pitchFamily="18" charset="-128"/>
                <a:ea typeface="HGP明朝B" panose="02020800000000000000" pitchFamily="18" charset="-128"/>
              </a:rPr>
              <a:t>を推薦</a:t>
            </a:r>
            <a:endParaRPr lang="ja-JP" altLang="en-US" dirty="0">
              <a:latin typeface="HGP明朝B" panose="02020800000000000000" pitchFamily="18" charset="-128"/>
              <a:ea typeface="HGP明朝B" panose="02020800000000000000" pitchFamily="18" charset="-128"/>
            </a:endParaRPr>
          </a:p>
        </p:txBody>
      </p:sp>
      <p:cxnSp>
        <p:nvCxnSpPr>
          <p:cNvPr id="25" name="直線矢印コネクタ 24"/>
          <p:cNvCxnSpPr>
            <a:stCxn id="20" idx="0"/>
            <a:endCxn id="6" idx="4"/>
          </p:cNvCxnSpPr>
          <p:nvPr/>
        </p:nvCxnSpPr>
        <p:spPr>
          <a:xfrm flipV="1">
            <a:off x="4560286" y="2683214"/>
            <a:ext cx="1" cy="1877843"/>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146044775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62583" y="347018"/>
            <a:ext cx="9325585" cy="819788"/>
          </a:xfrm>
        </p:spPr>
        <p:txBody>
          <a:bodyPr>
            <a:noAutofit/>
          </a:bodyPr>
          <a:lstStyle/>
          <a:p>
            <a:r>
              <a:rPr kumimoji="1" lang="x-none" altLang="x-none" sz="2800" b="1" dirty="0">
                <a:latin typeface="HGP明朝B" panose="02020800000000000000" pitchFamily="18" charset="-128"/>
                <a:ea typeface="HGP明朝B" panose="02020800000000000000" pitchFamily="18" charset="-128"/>
              </a:rPr>
              <a:t>意外性向上ためのレコメンドを扱った先行研究の一覧</a:t>
            </a:r>
            <a:endParaRPr kumimoji="1" lang="x-none" altLang="x-none" sz="2800" b="1" dirty="0">
              <a:solidFill>
                <a:srgbClr val="000000"/>
              </a:solidFill>
              <a:latin typeface="HGP明朝B" panose="02020800000000000000" pitchFamily="18" charset="-128"/>
              <a:ea typeface="HGP明朝B" panose="02020800000000000000" pitchFamily="18" charset="-128"/>
            </a:endParaRPr>
          </a:p>
        </p:txBody>
      </p:sp>
      <p:sp>
        <p:nvSpPr>
          <p:cNvPr id="12" name="タイトル 1"/>
          <p:cNvSpPr txBox="1">
            <a:spLocks/>
          </p:cNvSpPr>
          <p:nvPr/>
        </p:nvSpPr>
        <p:spPr>
          <a:xfrm>
            <a:off x="186905" y="43132"/>
            <a:ext cx="1176172" cy="493712"/>
          </a:xfrm>
          <a:prstGeom prst="rect">
            <a:avLst/>
          </a:prstGeom>
        </p:spPr>
        <p:txBody>
          <a:bodyPr vert="horz" lIns="91440" tIns="45720" rIns="91440" bIns="45720" rtlCol="0" anchor="ctr">
            <a:noAutofit/>
          </a:bodyPr>
          <a:lstStyle>
            <a:lvl1pPr algn="ctr" defTabSz="457200" rtl="0" eaLnBrk="1" latinLnBrk="0" hangingPunct="1">
              <a:spcBef>
                <a:spcPct val="0"/>
              </a:spcBef>
              <a:buNone/>
              <a:defRPr kumimoji="1" sz="4400" kern="1200">
                <a:solidFill>
                  <a:schemeClr val="tx1"/>
                </a:solidFill>
                <a:latin typeface="+mj-lt"/>
                <a:ea typeface="+mj-ea"/>
                <a:cs typeface="+mj-cs"/>
              </a:defRPr>
            </a:lvl1pPr>
          </a:lstStyle>
          <a:p>
            <a:r>
              <a:rPr lang="x-none" altLang="x-none" sz="1800" b="1" dirty="0">
                <a:solidFill>
                  <a:srgbClr val="000000"/>
                </a:solidFill>
                <a:latin typeface="HGP明朝B" panose="02020800000000000000" pitchFamily="18" charset="-128"/>
                <a:ea typeface="HGP明朝B" panose="02020800000000000000" pitchFamily="18" charset="-128"/>
              </a:rPr>
              <a:t>先行研究</a:t>
            </a:r>
          </a:p>
        </p:txBody>
      </p:sp>
      <p:sp>
        <p:nvSpPr>
          <p:cNvPr id="14" name="四角形: 1 つの角を切り取り 1 つの角を丸める 13"/>
          <p:cNvSpPr/>
          <p:nvPr/>
        </p:nvSpPr>
        <p:spPr>
          <a:xfrm>
            <a:off x="252413" y="1419225"/>
            <a:ext cx="8585200" cy="4884057"/>
          </a:xfrm>
          <a:prstGeom prst="snipRoundRect">
            <a:avLst/>
          </a:prstGeom>
          <a:ln w="57150"/>
        </p:spPr>
        <p:style>
          <a:lnRef idx="2">
            <a:schemeClr val="dk1"/>
          </a:lnRef>
          <a:fillRef idx="1">
            <a:schemeClr val="lt1"/>
          </a:fillRef>
          <a:effectRef idx="0">
            <a:schemeClr val="dk1"/>
          </a:effectRef>
          <a:fontRef idx="minor">
            <a:schemeClr val="dk1"/>
          </a:fontRef>
        </p:style>
        <p:txBody>
          <a:bodyPr rtlCol="0" anchor="ctr"/>
          <a:lstStyle/>
          <a:p>
            <a:r>
              <a:rPr lang="x-none" altLang="x-none" sz="1400" dirty="0">
                <a:latin typeface="HGP明朝B" panose="02020800000000000000" pitchFamily="18" charset="-128"/>
                <a:ea typeface="HGP明朝B" panose="02020800000000000000" pitchFamily="18" charset="-128"/>
              </a:rPr>
              <a:t>村上知子（2009）</a:t>
            </a:r>
          </a:p>
          <a:p>
            <a:r>
              <a:rPr lang="x-none" altLang="x-none" sz="1400" dirty="0">
                <a:latin typeface="HGP明朝B" panose="02020800000000000000" pitchFamily="18" charset="-128"/>
                <a:ea typeface="HGP明朝B" panose="02020800000000000000" pitchFamily="18" charset="-128"/>
              </a:rPr>
              <a:t>『推薦の意外性向上のための手法とその評価』 　</a:t>
            </a:r>
          </a:p>
          <a:p>
            <a:r>
              <a:rPr lang="x-none" altLang="x-none" sz="1400" dirty="0">
                <a:latin typeface="HGP明朝B" panose="02020800000000000000" pitchFamily="18" charset="-128"/>
                <a:ea typeface="HGP明朝B" panose="02020800000000000000" pitchFamily="18" charset="-128"/>
              </a:rPr>
              <a:t>加藤、川口、箱崎（2005）　</a:t>
            </a:r>
          </a:p>
          <a:p>
            <a:r>
              <a:rPr lang="x-none" altLang="x-none" sz="1400" dirty="0">
                <a:latin typeface="HGP明朝B" panose="02020800000000000000" pitchFamily="18" charset="-128"/>
                <a:ea typeface="HGP明朝B" panose="02020800000000000000" pitchFamily="18" charset="-128"/>
              </a:rPr>
              <a:t>『オンラインショッピングを対象とした正確性と意外性のバランスを考慮したリコメンダシステム</a:t>
            </a:r>
            <a:r>
              <a:rPr lang="x-none" altLang="x-none" sz="1400" dirty="0" smtClean="0">
                <a:latin typeface="HGP明朝B" panose="02020800000000000000" pitchFamily="18" charset="-128"/>
                <a:ea typeface="HGP明朝B" panose="02020800000000000000" pitchFamily="18" charset="-128"/>
              </a:rPr>
              <a:t>』</a:t>
            </a:r>
            <a:endParaRPr lang="en-US" altLang="x-none" sz="1400" dirty="0" smtClean="0">
              <a:latin typeface="HGP明朝B" panose="02020800000000000000" pitchFamily="18" charset="-128"/>
              <a:ea typeface="HGP明朝B" panose="02020800000000000000" pitchFamily="18" charset="-128"/>
            </a:endParaRPr>
          </a:p>
          <a:p>
            <a:r>
              <a:rPr lang="x-none" altLang="x-none" sz="1400" dirty="0" smtClean="0">
                <a:latin typeface="HGP明朝B" panose="02020800000000000000" pitchFamily="18" charset="-128"/>
                <a:ea typeface="HGP明朝B" panose="02020800000000000000" pitchFamily="18" charset="-128"/>
              </a:rPr>
              <a:t>奥</a:t>
            </a:r>
            <a:r>
              <a:rPr lang="x-none" altLang="x-none" sz="1400" dirty="0">
                <a:latin typeface="HGP明朝B" panose="02020800000000000000" pitchFamily="18" charset="-128"/>
                <a:ea typeface="HGP明朝B" panose="02020800000000000000" pitchFamily="18" charset="-128"/>
              </a:rPr>
              <a:t>、服部（2012） </a:t>
            </a:r>
          </a:p>
          <a:p>
            <a:r>
              <a:rPr lang="x-none" altLang="x-none" sz="1400" dirty="0">
                <a:latin typeface="HGP明朝B" panose="02020800000000000000" pitchFamily="18" charset="-128"/>
                <a:ea typeface="HGP明朝B" panose="02020800000000000000" pitchFamily="18" charset="-128"/>
              </a:rPr>
              <a:t>『セレンディピティ指向情報推薦のためのフュージョンベースアプローチのユーザ評価</a:t>
            </a:r>
            <a:r>
              <a:rPr lang="x-none" altLang="x-none" sz="1400" dirty="0" smtClean="0">
                <a:latin typeface="HGP明朝B" panose="02020800000000000000" pitchFamily="18" charset="-128"/>
                <a:ea typeface="HGP明朝B" panose="02020800000000000000" pitchFamily="18" charset="-128"/>
              </a:rPr>
              <a:t>』</a:t>
            </a:r>
            <a:endParaRPr lang="en-US" altLang="x-none" sz="1400" dirty="0" smtClean="0">
              <a:latin typeface="HGP明朝B" panose="02020800000000000000" pitchFamily="18" charset="-128"/>
              <a:ea typeface="HGP明朝B" panose="02020800000000000000" pitchFamily="18" charset="-128"/>
            </a:endParaRPr>
          </a:p>
          <a:p>
            <a:r>
              <a:rPr lang="x-none" altLang="x-none" sz="1400" dirty="0" smtClean="0">
                <a:latin typeface="HGP明朝B" panose="02020800000000000000" pitchFamily="18" charset="-128"/>
                <a:ea typeface="HGP明朝B" panose="02020800000000000000" pitchFamily="18" charset="-128"/>
              </a:rPr>
              <a:t>村上</a:t>
            </a:r>
            <a:r>
              <a:rPr lang="x-none" altLang="x-none" sz="1400" dirty="0">
                <a:latin typeface="HGP明朝B" panose="02020800000000000000" pitchFamily="18" charset="-128"/>
                <a:ea typeface="HGP明朝B" panose="02020800000000000000" pitchFamily="18" charset="-128"/>
              </a:rPr>
              <a:t>、森、折原（2007）　　</a:t>
            </a:r>
            <a:endParaRPr lang="en-US" altLang="x-none" sz="1400" dirty="0" smtClean="0">
              <a:latin typeface="HGP明朝B" panose="02020800000000000000" pitchFamily="18" charset="-128"/>
              <a:ea typeface="HGP明朝B" panose="02020800000000000000" pitchFamily="18" charset="-128"/>
            </a:endParaRPr>
          </a:p>
          <a:p>
            <a:r>
              <a:rPr lang="x-none" altLang="x-none" sz="1400" dirty="0" smtClean="0">
                <a:latin typeface="HGP明朝B" panose="02020800000000000000" pitchFamily="18" charset="-128"/>
                <a:ea typeface="HGP明朝B" panose="02020800000000000000" pitchFamily="18" charset="-128"/>
              </a:rPr>
              <a:t>『</a:t>
            </a:r>
            <a:r>
              <a:rPr lang="x-none" altLang="x-none" sz="1400" dirty="0">
                <a:latin typeface="HGP明朝B" panose="02020800000000000000" pitchFamily="18" charset="-128"/>
                <a:ea typeface="HGP明朝B" panose="02020800000000000000" pitchFamily="18" charset="-128"/>
              </a:rPr>
              <a:t>未知性と意外性を考慮したイラスト推薦システムの提案』 </a:t>
            </a:r>
          </a:p>
          <a:p>
            <a:r>
              <a:rPr lang="x-none" altLang="x-none" sz="1400" dirty="0" smtClean="0">
                <a:latin typeface="HGP明朝B" panose="02020800000000000000" pitchFamily="18" charset="-128"/>
                <a:ea typeface="HGP明朝B" panose="02020800000000000000" pitchFamily="18" charset="-128"/>
              </a:rPr>
              <a:t>清水拓也</a:t>
            </a:r>
            <a:r>
              <a:rPr lang="x-none" altLang="x-none" sz="1400" dirty="0">
                <a:latin typeface="HGP明朝B" panose="02020800000000000000" pitchFamily="18" charset="-128"/>
                <a:ea typeface="HGP明朝B" panose="02020800000000000000" pitchFamily="18" charset="-128"/>
              </a:rPr>
              <a:t>　(2007)　</a:t>
            </a:r>
          </a:p>
          <a:p>
            <a:r>
              <a:rPr lang="x-none" altLang="x-none" sz="1400" dirty="0">
                <a:latin typeface="HGP明朝B" panose="02020800000000000000" pitchFamily="18" charset="-128"/>
                <a:ea typeface="HGP明朝B" panose="02020800000000000000" pitchFamily="18" charset="-128"/>
              </a:rPr>
              <a:t>『発見性を考慮した協調フィルタリングアルゴリズムに関する複数方式の検討』 </a:t>
            </a:r>
          </a:p>
          <a:p>
            <a:pPr algn="r"/>
            <a:r>
              <a:rPr lang="x-none" altLang="x-none" sz="1400" dirty="0">
                <a:latin typeface="HGP明朝B" panose="02020800000000000000" pitchFamily="18" charset="-128"/>
                <a:ea typeface="HGP明朝B" panose="02020800000000000000" pitchFamily="18" charset="-128"/>
              </a:rPr>
              <a:t>Etc... </a:t>
            </a:r>
          </a:p>
          <a:p>
            <a:endParaRPr lang="x-none" altLang="x-none" sz="1400" dirty="0">
              <a:latin typeface="HGP明朝B" panose="02020800000000000000" pitchFamily="18" charset="-128"/>
              <a:ea typeface="HGP明朝B" panose="02020800000000000000" pitchFamily="18" charset="-128"/>
            </a:endParaRPr>
          </a:p>
        </p:txBody>
      </p:sp>
      <p:sp>
        <p:nvSpPr>
          <p:cNvPr id="3" name="スライド番号プレースホルダー 2"/>
          <p:cNvSpPr>
            <a:spLocks noGrp="1"/>
          </p:cNvSpPr>
          <p:nvPr>
            <p:ph type="sldNum" sz="quarter" idx="12"/>
          </p:nvPr>
        </p:nvSpPr>
        <p:spPr/>
        <p:txBody>
          <a:bodyPr/>
          <a:lstStyle/>
          <a:p>
            <a:fld id="{3716F7F3-095C-FF4D-AF29-008D5C28A395}" type="slidenum">
              <a:rPr kumimoji="1" lang="ja-JP" altLang="en-US" smtClean="0">
                <a:latin typeface="HGP明朝B" panose="02020800000000000000" pitchFamily="18" charset="-128"/>
                <a:ea typeface="HGP明朝B" panose="02020800000000000000" pitchFamily="18" charset="-128"/>
              </a:rPr>
              <a:t>23</a:t>
            </a:fld>
            <a:endParaRPr kumimoji="1" lang="ja-JP" altLang="en-US">
              <a:latin typeface="HGP明朝B" panose="02020800000000000000" pitchFamily="18" charset="-128"/>
              <a:ea typeface="HGP明朝B" panose="02020800000000000000" pitchFamily="18" charset="-128"/>
            </a:endParaRPr>
          </a:p>
        </p:txBody>
      </p:sp>
    </p:spTree>
    <p:extLst>
      <p:ext uri="{BB962C8B-B14F-4D97-AF65-F5344CB8AC3E}">
        <p14:creationId xmlns:p14="http://schemas.microsoft.com/office/powerpoint/2010/main" val="15870929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114300"/>
            <a:ext cx="8229600" cy="1143000"/>
          </a:xfrm>
        </p:spPr>
        <p:txBody>
          <a:bodyPr>
            <a:normAutofit/>
          </a:bodyPr>
          <a:lstStyle/>
          <a:p>
            <a:r>
              <a:rPr kumimoji="1" lang="x-none" altLang="x-none" sz="3600">
                <a:latin typeface="HGP明朝B" panose="02020800000000000000" pitchFamily="18" charset="-128"/>
                <a:ea typeface="HGP明朝B" panose="02020800000000000000" pitchFamily="18" charset="-128"/>
              </a:rPr>
              <a:t>先行研究のまとめ①</a:t>
            </a:r>
            <a:endParaRPr kumimoji="1" lang="x-none" altLang="x-none" sz="3600">
              <a:solidFill>
                <a:srgbClr val="000000"/>
              </a:solidFill>
              <a:latin typeface="HGP明朝B" panose="02020800000000000000" pitchFamily="18" charset="-128"/>
              <a:ea typeface="HGP明朝B" panose="02020800000000000000" pitchFamily="18" charset="-128"/>
            </a:endParaRPr>
          </a:p>
        </p:txBody>
      </p:sp>
      <p:sp>
        <p:nvSpPr>
          <p:cNvPr id="4" name="コンテンツ プレースホルダー 2"/>
          <p:cNvSpPr txBox="1">
            <a:spLocks/>
          </p:cNvSpPr>
          <p:nvPr/>
        </p:nvSpPr>
        <p:spPr>
          <a:xfrm>
            <a:off x="726057" y="1038225"/>
            <a:ext cx="7550600" cy="1406525"/>
          </a:xfrm>
          <a:prstGeom prst="rect">
            <a:avLst/>
          </a:prstGeom>
        </p:spPr>
        <p:txBody>
          <a:bodyPr vert="horz" lIns="91440" tIns="45720" rIns="91440" bIns="45720" rtlCol="0" anchor="t">
            <a:normAutofit/>
          </a:bodyPr>
          <a:lstStyle>
            <a:lvl1pPr marL="342900" indent="-342900" algn="l" defTabSz="457200" rtl="0" eaLnBrk="1" latinLnBrk="0" hangingPunct="1">
              <a:spcBef>
                <a:spcPct val="20000"/>
              </a:spcBef>
              <a:buFont typeface="Arial"/>
              <a:buChar char="•"/>
              <a:defRPr kumimoji="1"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kumimoji="1"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kumimoji="1"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9pPr>
          </a:lstStyle>
          <a:p>
            <a:pPr marL="0" indent="0" algn="ctr">
              <a:buNone/>
            </a:pPr>
            <a:r>
              <a:rPr lang="x-none" altLang="x-none" sz="2400" i="1">
                <a:latin typeface="HGP明朝B" panose="02020800000000000000" pitchFamily="18" charset="-128"/>
                <a:ea typeface="HGP明朝B" panose="02020800000000000000" pitchFamily="18" charset="-128"/>
              </a:rPr>
              <a:t>『セレンディピティ指向情報推薦のための</a:t>
            </a:r>
            <a:r>
              <a:rPr lang="x-none" altLang="x-none" sz="2400" i="1" dirty="0">
                <a:latin typeface="HGP明朝B" panose="02020800000000000000" pitchFamily="18" charset="-128"/>
                <a:ea typeface="HGP明朝B" panose="02020800000000000000" pitchFamily="18" charset="-128"/>
              </a:rPr>
              <a:t/>
            </a:r>
            <a:br>
              <a:rPr lang="x-none" altLang="x-none" sz="2400" i="1" dirty="0">
                <a:latin typeface="HGP明朝B" panose="02020800000000000000" pitchFamily="18" charset="-128"/>
                <a:ea typeface="HGP明朝B" panose="02020800000000000000" pitchFamily="18" charset="-128"/>
              </a:rPr>
            </a:br>
            <a:r>
              <a:rPr lang="x-none" altLang="x-none" sz="2400" i="1">
                <a:latin typeface="HGP明朝B" panose="02020800000000000000" pitchFamily="18" charset="-128"/>
                <a:ea typeface="HGP明朝B" panose="02020800000000000000" pitchFamily="18" charset="-128"/>
              </a:rPr>
              <a:t>フュージョンベースアプローチのユーザ評価』 </a:t>
            </a:r>
            <a:endParaRPr lang="x-none" altLang="x-none" sz="2400" i="1">
              <a:solidFill>
                <a:srgbClr val="000000"/>
              </a:solidFill>
              <a:latin typeface="HGP明朝B" panose="02020800000000000000" pitchFamily="18" charset="-128"/>
              <a:ea typeface="HGP明朝B" panose="02020800000000000000" pitchFamily="18" charset="-128"/>
            </a:endParaRPr>
          </a:p>
          <a:p>
            <a:pPr marL="0" indent="0" algn="r">
              <a:buNone/>
            </a:pPr>
            <a:r>
              <a:rPr lang="x-none" altLang="x-none" sz="2400" i="1">
                <a:latin typeface="HGP明朝B" panose="02020800000000000000" pitchFamily="18" charset="-128"/>
                <a:ea typeface="HGP明朝B" panose="02020800000000000000" pitchFamily="18" charset="-128"/>
              </a:rPr>
              <a:t>奥　服部（2007）</a:t>
            </a:r>
          </a:p>
        </p:txBody>
      </p:sp>
      <p:sp>
        <p:nvSpPr>
          <p:cNvPr id="5" name="タイトル 1"/>
          <p:cNvSpPr txBox="1">
            <a:spLocks/>
          </p:cNvSpPr>
          <p:nvPr/>
        </p:nvSpPr>
        <p:spPr>
          <a:xfrm>
            <a:off x="186905" y="43132"/>
            <a:ext cx="1176172" cy="493712"/>
          </a:xfrm>
          <a:prstGeom prst="rect">
            <a:avLst/>
          </a:prstGeom>
        </p:spPr>
        <p:txBody>
          <a:bodyPr vert="horz" lIns="91440" tIns="45720" rIns="91440" bIns="45720" rtlCol="0" anchor="ctr">
            <a:noAutofit/>
          </a:bodyPr>
          <a:lstStyle>
            <a:lvl1pPr algn="ctr" defTabSz="457200" rtl="0" eaLnBrk="1" latinLnBrk="0" hangingPunct="1">
              <a:spcBef>
                <a:spcPct val="0"/>
              </a:spcBef>
              <a:buNone/>
              <a:defRPr kumimoji="1" sz="4400" kern="1200">
                <a:solidFill>
                  <a:schemeClr val="tx1"/>
                </a:solidFill>
                <a:latin typeface="+mj-lt"/>
                <a:ea typeface="+mj-ea"/>
                <a:cs typeface="+mj-cs"/>
              </a:defRPr>
            </a:lvl1pPr>
          </a:lstStyle>
          <a:p>
            <a:r>
              <a:rPr lang="x-none" altLang="x-none" sz="1800" b="1">
                <a:solidFill>
                  <a:srgbClr val="000000"/>
                </a:solidFill>
                <a:latin typeface="HGP明朝B" panose="02020800000000000000" pitchFamily="18" charset="-128"/>
                <a:ea typeface="HGP明朝B" panose="02020800000000000000" pitchFamily="18" charset="-128"/>
              </a:rPr>
              <a:t>先行研究</a:t>
            </a:r>
          </a:p>
        </p:txBody>
      </p:sp>
      <p:sp>
        <p:nvSpPr>
          <p:cNvPr id="3" name="スライド番号プレースホルダー 2"/>
          <p:cNvSpPr>
            <a:spLocks noGrp="1"/>
          </p:cNvSpPr>
          <p:nvPr>
            <p:ph type="sldNum" sz="quarter" idx="12"/>
          </p:nvPr>
        </p:nvSpPr>
        <p:spPr/>
        <p:txBody>
          <a:bodyPr/>
          <a:lstStyle/>
          <a:p>
            <a:fld id="{3716F7F3-095C-FF4D-AF29-008D5C28A395}" type="slidenum">
              <a:rPr kumimoji="1" lang="ja-JP" altLang="en-US" smtClean="0">
                <a:latin typeface="HGP明朝B" panose="02020800000000000000" pitchFamily="18" charset="-128"/>
                <a:ea typeface="HGP明朝B" panose="02020800000000000000" pitchFamily="18" charset="-128"/>
              </a:rPr>
              <a:t>24</a:t>
            </a:fld>
            <a:endParaRPr kumimoji="1" lang="ja-JP" altLang="en-US">
              <a:latin typeface="HGP明朝B" panose="02020800000000000000" pitchFamily="18" charset="-128"/>
              <a:ea typeface="HGP明朝B" panose="02020800000000000000" pitchFamily="18" charset="-128"/>
            </a:endParaRPr>
          </a:p>
        </p:txBody>
      </p:sp>
      <p:sp>
        <p:nvSpPr>
          <p:cNvPr id="6" name="テキスト ボックス 5"/>
          <p:cNvSpPr txBox="1"/>
          <p:nvPr/>
        </p:nvSpPr>
        <p:spPr>
          <a:xfrm>
            <a:off x="186905" y="2447206"/>
            <a:ext cx="9012237" cy="1323439"/>
          </a:xfrm>
          <a:prstGeom prst="rect">
            <a:avLst/>
          </a:prstGeom>
        </p:spPr>
        <p:txBody>
          <a:bodyPr rtlCol="0" anchor="t">
            <a:spAutoFit/>
          </a:bodyPr>
          <a:lstStyle/>
          <a:p>
            <a:r>
              <a:rPr lang="ja-JP" altLang="en-US" sz="2000">
                <a:latin typeface="HGP明朝B" panose="02020800000000000000" pitchFamily="18" charset="-128"/>
                <a:ea typeface="HGP明朝B" panose="02020800000000000000" pitchFamily="18" charset="-128"/>
              </a:rPr>
              <a:t>情報推薦において，推薦システムがいかに意外かつ有用なアイテムをユーザに提示できるかを測る尺度であるセレンディピティが重要視されているという観点から、セレンディピティなアイテムをユーザに提示するセレンディピティ指向情報推薦を提案した。</a:t>
            </a:r>
          </a:p>
        </p:txBody>
      </p:sp>
      <p:sp>
        <p:nvSpPr>
          <p:cNvPr id="7" name="四角形: 角を丸くする 6"/>
          <p:cNvSpPr/>
          <p:nvPr/>
        </p:nvSpPr>
        <p:spPr>
          <a:xfrm>
            <a:off x="381000" y="4010025"/>
            <a:ext cx="8174966" cy="2179607"/>
          </a:xfrm>
          <a:prstGeom prst="roundRect">
            <a:avLst/>
          </a:prstGeom>
        </p:spPr>
        <p:style>
          <a:lnRef idx="2">
            <a:schemeClr val="dk1"/>
          </a:lnRef>
          <a:fillRef idx="1">
            <a:schemeClr val="lt1"/>
          </a:fillRef>
          <a:effectRef idx="0">
            <a:schemeClr val="dk1"/>
          </a:effectRef>
          <a:fontRef idx="minor">
            <a:schemeClr val="dk1"/>
          </a:fontRef>
        </p:style>
        <p:txBody>
          <a:bodyPr rtlCol="0" anchor="ctr"/>
          <a:lstStyle/>
          <a:p>
            <a:r>
              <a:rPr lang="ja-JP" altLang="en-US" b="1">
                <a:latin typeface="HGP明朝B" panose="02020800000000000000" pitchFamily="18" charset="-128"/>
                <a:ea typeface="HGP明朝B" panose="02020800000000000000" pitchFamily="18" charset="-128"/>
              </a:rPr>
              <a:t>結論</a:t>
            </a:r>
            <a:endParaRPr lang="ja-JP" altLang="en-US">
              <a:latin typeface="HGP明朝B" panose="02020800000000000000" pitchFamily="18" charset="-128"/>
              <a:ea typeface="HGP明朝B" panose="02020800000000000000" pitchFamily="18" charset="-128"/>
            </a:endParaRPr>
          </a:p>
          <a:p>
            <a:r>
              <a:rPr lang="ja-JP" altLang="en-US">
                <a:latin typeface="HGP明朝B" panose="02020800000000000000" pitchFamily="18" charset="-128"/>
                <a:ea typeface="HGP明朝B" panose="02020800000000000000" pitchFamily="18" charset="-128"/>
              </a:rPr>
              <a:t>セレンディピティ指向情報推薦として、ユーザが任意に選択した二つのアイテムを混ぜ合わせることで、セレンディピティなアイテムを発見するというアイディアに基づくフュージョンベース推薦システムを提案し、Amazonと比較するとセレンディピティの観点で優位であることを明らかにした。</a:t>
            </a:r>
          </a:p>
        </p:txBody>
      </p:sp>
    </p:spTree>
    <p:extLst>
      <p:ext uri="{BB962C8B-B14F-4D97-AF65-F5344CB8AC3E}">
        <p14:creationId xmlns:p14="http://schemas.microsoft.com/office/powerpoint/2010/main" val="161100503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179102"/>
            <a:ext cx="8229600" cy="1143000"/>
          </a:xfrm>
        </p:spPr>
        <p:txBody>
          <a:bodyPr>
            <a:normAutofit/>
          </a:bodyPr>
          <a:lstStyle/>
          <a:p>
            <a:r>
              <a:rPr kumimoji="1" lang="x-none" altLang="x-none" sz="3600" dirty="0">
                <a:latin typeface="HGP明朝B" panose="02020800000000000000" pitchFamily="18" charset="-128"/>
                <a:ea typeface="HGP明朝B" panose="02020800000000000000" pitchFamily="18" charset="-128"/>
              </a:rPr>
              <a:t>先行研究のまとめ②</a:t>
            </a:r>
            <a:endParaRPr kumimoji="1" lang="x-none" altLang="x-none" sz="3600" dirty="0">
              <a:solidFill>
                <a:srgbClr val="000000"/>
              </a:solidFill>
              <a:latin typeface="HGP明朝B" panose="02020800000000000000" pitchFamily="18" charset="-128"/>
              <a:ea typeface="HGP明朝B" panose="02020800000000000000" pitchFamily="18" charset="-128"/>
            </a:endParaRPr>
          </a:p>
        </p:txBody>
      </p:sp>
      <p:sp>
        <p:nvSpPr>
          <p:cNvPr id="3" name="コンテンツ プレースホルダー 2"/>
          <p:cNvSpPr>
            <a:spLocks noGrp="1"/>
          </p:cNvSpPr>
          <p:nvPr>
            <p:ph idx="1"/>
          </p:nvPr>
        </p:nvSpPr>
        <p:spPr>
          <a:xfrm>
            <a:off x="1348596" y="1381125"/>
            <a:ext cx="6448198" cy="1543050"/>
          </a:xfrm>
        </p:spPr>
        <p:txBody>
          <a:bodyPr vert="horz" lIns="91440" tIns="45720" rIns="91440" bIns="45720" rtlCol="0" anchor="t">
            <a:normAutofit/>
          </a:bodyPr>
          <a:lstStyle/>
          <a:p>
            <a:pPr marL="0" indent="0">
              <a:buNone/>
            </a:pPr>
            <a:r>
              <a:rPr kumimoji="1" lang="x-none" altLang="x-none" sz="2400" i="1">
                <a:latin typeface="HGP明朝B" panose="02020800000000000000" pitchFamily="18" charset="-128"/>
                <a:ea typeface="HGP明朝B" panose="02020800000000000000" pitchFamily="18" charset="-128"/>
              </a:rPr>
              <a:t>『推薦の意外性向上のための手法とその評価』</a:t>
            </a:r>
            <a:r>
              <a:rPr kumimoji="1" lang="x-none" altLang="x-none" sz="2400" dirty="0">
                <a:latin typeface="HGP明朝B" panose="02020800000000000000" pitchFamily="18" charset="-128"/>
                <a:ea typeface="HGP明朝B" panose="02020800000000000000" pitchFamily="18" charset="-128"/>
              </a:rPr>
              <a:t> </a:t>
            </a:r>
            <a:endParaRPr kumimoji="1" lang="ja-JP" altLang="en-US" sz="2400" dirty="0">
              <a:latin typeface="HGP明朝B" panose="02020800000000000000" pitchFamily="18" charset="-128"/>
              <a:ea typeface="HGP明朝B" panose="02020800000000000000" pitchFamily="18" charset="-128"/>
            </a:endParaRPr>
          </a:p>
          <a:p>
            <a:pPr marL="0" indent="0" algn="r">
              <a:buNone/>
            </a:pPr>
            <a:r>
              <a:rPr kumimoji="1" lang="x-none" altLang="x-none" sz="2400" i="1">
                <a:latin typeface="HGP明朝B" panose="02020800000000000000" pitchFamily="18" charset="-128"/>
                <a:ea typeface="HGP明朝B" panose="02020800000000000000" pitchFamily="18" charset="-128"/>
              </a:rPr>
              <a:t>村上知子（</a:t>
            </a:r>
            <a:r>
              <a:rPr kumimoji="1" lang="x-none" altLang="x-none" sz="2400" i="1" dirty="0">
                <a:latin typeface="HGP明朝B" panose="02020800000000000000" pitchFamily="18" charset="-128"/>
                <a:ea typeface="HGP明朝B" panose="02020800000000000000" pitchFamily="18" charset="-128"/>
              </a:rPr>
              <a:t>2009</a:t>
            </a:r>
            <a:r>
              <a:rPr kumimoji="1" lang="x-none" altLang="x-none" sz="2400" i="1">
                <a:latin typeface="HGP明朝B" panose="02020800000000000000" pitchFamily="18" charset="-128"/>
                <a:ea typeface="HGP明朝B" panose="02020800000000000000" pitchFamily="18" charset="-128"/>
              </a:rPr>
              <a:t>）</a:t>
            </a:r>
          </a:p>
        </p:txBody>
      </p:sp>
      <p:sp>
        <p:nvSpPr>
          <p:cNvPr id="4" name="タイトル 1"/>
          <p:cNvSpPr txBox="1">
            <a:spLocks/>
          </p:cNvSpPr>
          <p:nvPr/>
        </p:nvSpPr>
        <p:spPr>
          <a:xfrm>
            <a:off x="186905" y="43132"/>
            <a:ext cx="1176172" cy="493712"/>
          </a:xfrm>
          <a:prstGeom prst="rect">
            <a:avLst/>
          </a:prstGeom>
        </p:spPr>
        <p:txBody>
          <a:bodyPr vert="horz" lIns="91440" tIns="45720" rIns="91440" bIns="45720" rtlCol="0" anchor="ctr">
            <a:noAutofit/>
          </a:bodyPr>
          <a:lstStyle>
            <a:lvl1pPr algn="ctr" defTabSz="457200" rtl="0" eaLnBrk="1" latinLnBrk="0" hangingPunct="1">
              <a:spcBef>
                <a:spcPct val="0"/>
              </a:spcBef>
              <a:buNone/>
              <a:defRPr kumimoji="1" sz="4400" kern="1200">
                <a:solidFill>
                  <a:schemeClr val="tx1"/>
                </a:solidFill>
                <a:latin typeface="+mj-lt"/>
                <a:ea typeface="+mj-ea"/>
                <a:cs typeface="+mj-cs"/>
              </a:defRPr>
            </a:lvl1pPr>
          </a:lstStyle>
          <a:p>
            <a:r>
              <a:rPr lang="x-none" altLang="x-none" sz="1800" b="1">
                <a:solidFill>
                  <a:srgbClr val="000000"/>
                </a:solidFill>
                <a:latin typeface="HGP明朝B" panose="02020800000000000000" pitchFamily="18" charset="-128"/>
                <a:ea typeface="HGP明朝B" panose="02020800000000000000" pitchFamily="18" charset="-128"/>
              </a:rPr>
              <a:t>先行研究</a:t>
            </a:r>
          </a:p>
        </p:txBody>
      </p:sp>
      <p:sp>
        <p:nvSpPr>
          <p:cNvPr id="5" name="スライド番号プレースホルダー 4"/>
          <p:cNvSpPr>
            <a:spLocks noGrp="1"/>
          </p:cNvSpPr>
          <p:nvPr>
            <p:ph type="sldNum" sz="quarter" idx="12"/>
          </p:nvPr>
        </p:nvSpPr>
        <p:spPr/>
        <p:txBody>
          <a:bodyPr/>
          <a:lstStyle/>
          <a:p>
            <a:fld id="{3716F7F3-095C-FF4D-AF29-008D5C28A395}" type="slidenum">
              <a:rPr kumimoji="1" lang="ja-JP" altLang="en-US" smtClean="0">
                <a:latin typeface="HGP明朝B" panose="02020800000000000000" pitchFamily="18" charset="-128"/>
                <a:ea typeface="HGP明朝B" panose="02020800000000000000" pitchFamily="18" charset="-128"/>
              </a:rPr>
              <a:t>25</a:t>
            </a:fld>
            <a:endParaRPr kumimoji="1" lang="ja-JP" altLang="en-US">
              <a:latin typeface="HGP明朝B" panose="02020800000000000000" pitchFamily="18" charset="-128"/>
              <a:ea typeface="HGP明朝B" panose="02020800000000000000" pitchFamily="18" charset="-128"/>
            </a:endParaRPr>
          </a:p>
        </p:txBody>
      </p:sp>
      <p:sp>
        <p:nvSpPr>
          <p:cNvPr id="6" name="テキスト ボックス 5"/>
          <p:cNvSpPr txBox="1"/>
          <p:nvPr/>
        </p:nvSpPr>
        <p:spPr>
          <a:xfrm>
            <a:off x="92554" y="2451433"/>
            <a:ext cx="8906151" cy="1016000"/>
          </a:xfrm>
          <a:prstGeom prst="rect">
            <a:avLst/>
          </a:prstGeom>
        </p:spPr>
        <p:txBody>
          <a:bodyPr rtlCol="0">
            <a:spAutoFit/>
          </a:bodyPr>
          <a:lstStyle/>
          <a:p>
            <a:r>
              <a:rPr lang="ja-JP" altLang="en-US" sz="2000" dirty="0">
                <a:latin typeface="HGP明朝B" panose="02020800000000000000" pitchFamily="18" charset="-128"/>
                <a:ea typeface="HGP明朝B" panose="02020800000000000000" pitchFamily="18" charset="-128"/>
              </a:rPr>
              <a:t>推薦システムにおける意外性の向上が利用者満足度の向上に結びつくとの仮定のもと、習慣モデルの推薦と習慣外の嗜好モデルの推薦を用意し、どちらのほうが意外性が向上するのかを明らかにした</a:t>
            </a:r>
            <a:r>
              <a:rPr lang="ja-JP" altLang="en-US" dirty="0">
                <a:latin typeface="HGP明朝B" panose="02020800000000000000" pitchFamily="18" charset="-128"/>
                <a:ea typeface="HGP明朝B" panose="02020800000000000000" pitchFamily="18" charset="-128"/>
              </a:rPr>
              <a:t>。</a:t>
            </a:r>
          </a:p>
        </p:txBody>
      </p:sp>
      <p:sp>
        <p:nvSpPr>
          <p:cNvPr id="7" name="四角形: 角を丸くする 6"/>
          <p:cNvSpPr/>
          <p:nvPr/>
        </p:nvSpPr>
        <p:spPr>
          <a:xfrm>
            <a:off x="519729" y="4030662"/>
            <a:ext cx="8051800" cy="2079625"/>
          </a:xfrm>
          <a:prstGeom prst="roundRect">
            <a:avLst/>
          </a:prstGeom>
          <a:solidFill>
            <a:schemeClr val="bg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ja-JP" altLang="en-US">
              <a:latin typeface="HGP明朝B" panose="02020800000000000000" pitchFamily="18" charset="-128"/>
              <a:ea typeface="HGP明朝B" panose="02020800000000000000" pitchFamily="18" charset="-128"/>
            </a:endParaRPr>
          </a:p>
        </p:txBody>
      </p:sp>
      <p:sp>
        <p:nvSpPr>
          <p:cNvPr id="8" name="テキスト ボックス 7"/>
          <p:cNvSpPr txBox="1"/>
          <p:nvPr/>
        </p:nvSpPr>
        <p:spPr>
          <a:xfrm>
            <a:off x="523875" y="4193311"/>
            <a:ext cx="7910441" cy="1754326"/>
          </a:xfrm>
          <a:prstGeom prst="rect">
            <a:avLst/>
          </a:prstGeom>
        </p:spPr>
        <p:txBody>
          <a:bodyPr wrap="square" rtlCol="0">
            <a:spAutoFit/>
          </a:bodyPr>
          <a:lstStyle/>
          <a:p>
            <a:r>
              <a:rPr lang="ja-JP" altLang="en-US" b="1" u="sng" dirty="0" smtClean="0">
                <a:latin typeface="HGP明朝B" panose="02020800000000000000" pitchFamily="18" charset="-128"/>
                <a:ea typeface="HGP明朝B" panose="02020800000000000000" pitchFamily="18" charset="-128"/>
              </a:rPr>
              <a:t>（結論）</a:t>
            </a:r>
            <a:endParaRPr lang="ja-JP" altLang="en-US" b="1" u="sng" dirty="0">
              <a:latin typeface="HGP明朝B" panose="02020800000000000000" pitchFamily="18" charset="-128"/>
              <a:ea typeface="HGP明朝B" panose="02020800000000000000" pitchFamily="18" charset="-128"/>
            </a:endParaRPr>
          </a:p>
          <a:p>
            <a:pPr lvl="1"/>
            <a:r>
              <a:rPr lang="ja-JP" altLang="en-US" dirty="0" smtClean="0">
                <a:latin typeface="HGP明朝B" panose="02020800000000000000" pitchFamily="18" charset="-128"/>
                <a:ea typeface="HGP明朝B" panose="02020800000000000000" pitchFamily="18" charset="-128"/>
              </a:rPr>
              <a:t>利用者</a:t>
            </a:r>
            <a:r>
              <a:rPr lang="ja-JP" altLang="en-US" dirty="0">
                <a:latin typeface="HGP明朝B" panose="02020800000000000000" pitchFamily="18" charset="-128"/>
                <a:ea typeface="HGP明朝B" panose="02020800000000000000" pitchFamily="18" charset="-128"/>
              </a:rPr>
              <a:t>が定期的にアクセスしているコンテンツを習慣モデルと</a:t>
            </a:r>
            <a:r>
              <a:rPr lang="ja-JP" altLang="en-US" dirty="0" smtClean="0">
                <a:latin typeface="HGP明朝B" panose="02020800000000000000" pitchFamily="18" charset="-128"/>
                <a:ea typeface="HGP明朝B" panose="02020800000000000000" pitchFamily="18" charset="-128"/>
              </a:rPr>
              <a:t>し、</a:t>
            </a:r>
            <a:endParaRPr lang="ja-JP" altLang="en-US" dirty="0">
              <a:latin typeface="HGP明朝B" panose="02020800000000000000" pitchFamily="18" charset="-128"/>
              <a:ea typeface="HGP明朝B" panose="02020800000000000000" pitchFamily="18" charset="-128"/>
            </a:endParaRPr>
          </a:p>
          <a:p>
            <a:pPr lvl="1"/>
            <a:r>
              <a:rPr lang="ja-JP" altLang="en-US" dirty="0">
                <a:latin typeface="HGP明朝B" panose="02020800000000000000" pitchFamily="18" charset="-128"/>
                <a:ea typeface="HGP明朝B" panose="02020800000000000000" pitchFamily="18" charset="-128"/>
              </a:rPr>
              <a:t>利用者の好むコンテンツかそうでないかを判断する予測</a:t>
            </a:r>
            <a:r>
              <a:rPr lang="ja-JP" altLang="en-US" dirty="0" smtClean="0">
                <a:latin typeface="HGP明朝B" panose="02020800000000000000" pitchFamily="18" charset="-128"/>
                <a:ea typeface="HGP明朝B" panose="02020800000000000000" pitchFamily="18" charset="-128"/>
              </a:rPr>
              <a:t>モデルを</a:t>
            </a:r>
            <a:r>
              <a:rPr lang="ja-JP" altLang="en-US" dirty="0">
                <a:latin typeface="HGP明朝B" panose="02020800000000000000" pitchFamily="18" charset="-128"/>
                <a:ea typeface="HGP明朝B" panose="02020800000000000000" pitchFamily="18" charset="-128"/>
              </a:rPr>
              <a:t>嗜好モデルとして</a:t>
            </a:r>
            <a:r>
              <a:rPr lang="ja-JP" altLang="en-US" dirty="0" smtClean="0">
                <a:latin typeface="HGP明朝B" panose="02020800000000000000" pitchFamily="18" charset="-128"/>
                <a:ea typeface="HGP明朝B" panose="02020800000000000000" pitchFamily="18" charset="-128"/>
              </a:rPr>
              <a:t>いる。</a:t>
            </a:r>
            <a:endParaRPr lang="en-US" altLang="ja-JP" dirty="0" smtClean="0">
              <a:latin typeface="HGP明朝B" panose="02020800000000000000" pitchFamily="18" charset="-128"/>
              <a:ea typeface="HGP明朝B" panose="02020800000000000000" pitchFamily="18" charset="-128"/>
            </a:endParaRPr>
          </a:p>
          <a:p>
            <a:pPr lvl="1"/>
            <a:r>
              <a:rPr lang="ja-JP" altLang="en-US" dirty="0" smtClean="0">
                <a:latin typeface="HGP明朝B" panose="02020800000000000000" pitchFamily="18" charset="-128"/>
                <a:ea typeface="HGP明朝B" panose="02020800000000000000" pitchFamily="18" charset="-128"/>
              </a:rPr>
              <a:t>二つ</a:t>
            </a:r>
            <a:r>
              <a:rPr lang="ja-JP" altLang="en-US" dirty="0">
                <a:latin typeface="HGP明朝B" panose="02020800000000000000" pitchFamily="18" charset="-128"/>
                <a:ea typeface="HGP明朝B" panose="02020800000000000000" pitchFamily="18" charset="-128"/>
              </a:rPr>
              <a:t>のモデルの予測結果の差異に</a:t>
            </a:r>
            <a:r>
              <a:rPr lang="ja-JP" altLang="en-US" dirty="0" smtClean="0">
                <a:latin typeface="HGP明朝B" panose="02020800000000000000" pitchFamily="18" charset="-128"/>
                <a:ea typeface="HGP明朝B" panose="02020800000000000000" pitchFamily="18" charset="-128"/>
              </a:rPr>
              <a:t>より利用者</a:t>
            </a:r>
            <a:r>
              <a:rPr lang="ja-JP" altLang="en-US" dirty="0">
                <a:latin typeface="HGP明朝B" panose="02020800000000000000" pitchFamily="18" charset="-128"/>
                <a:ea typeface="HGP明朝B" panose="02020800000000000000" pitchFamily="18" charset="-128"/>
              </a:rPr>
              <a:t>の好むアイテムの中</a:t>
            </a:r>
            <a:r>
              <a:rPr lang="ja-JP" altLang="en-US" dirty="0" smtClean="0">
                <a:latin typeface="HGP明朝B" panose="02020800000000000000" pitchFamily="18" charset="-128"/>
                <a:ea typeface="HGP明朝B" panose="02020800000000000000" pitchFamily="18" charset="-128"/>
              </a:rPr>
              <a:t>で</a:t>
            </a:r>
            <a:r>
              <a:rPr lang="ja-JP" altLang="en-US" dirty="0">
                <a:latin typeface="HGP明朝B" panose="02020800000000000000" pitchFamily="18" charset="-128"/>
                <a:ea typeface="HGP明朝B" panose="02020800000000000000" pitchFamily="18" charset="-128"/>
              </a:rPr>
              <a:t>意外性</a:t>
            </a:r>
            <a:r>
              <a:rPr lang="ja-JP" altLang="en-US" dirty="0" smtClean="0">
                <a:latin typeface="HGP明朝B" panose="02020800000000000000" pitchFamily="18" charset="-128"/>
                <a:ea typeface="HGP明朝B" panose="02020800000000000000" pitchFamily="18" charset="-128"/>
              </a:rPr>
              <a:t>の</a:t>
            </a:r>
            <a:r>
              <a:rPr lang="ja-JP" altLang="en-US" dirty="0">
                <a:latin typeface="HGP明朝B" panose="02020800000000000000" pitchFamily="18" charset="-128"/>
                <a:ea typeface="HGP明朝B" panose="02020800000000000000" pitchFamily="18" charset="-128"/>
              </a:rPr>
              <a:t>あるコンテンツ</a:t>
            </a:r>
            <a:r>
              <a:rPr lang="ja-JP" altLang="en-US" dirty="0" smtClean="0">
                <a:latin typeface="HGP明朝B" panose="02020800000000000000" pitchFamily="18" charset="-128"/>
                <a:ea typeface="HGP明朝B" panose="02020800000000000000" pitchFamily="18" charset="-128"/>
              </a:rPr>
              <a:t>の推薦</a:t>
            </a:r>
            <a:r>
              <a:rPr lang="ja-JP" altLang="en-US" dirty="0">
                <a:latin typeface="HGP明朝B" panose="02020800000000000000" pitchFamily="18" charset="-128"/>
                <a:ea typeface="HGP明朝B" panose="02020800000000000000" pitchFamily="18" charset="-128"/>
              </a:rPr>
              <a:t>を提案</a:t>
            </a:r>
            <a:r>
              <a:rPr lang="ja-JP" altLang="en-US" dirty="0" smtClean="0">
                <a:latin typeface="HGP明朝B" panose="02020800000000000000" pitchFamily="18" charset="-128"/>
                <a:ea typeface="HGP明朝B" panose="02020800000000000000" pitchFamily="18" charset="-128"/>
              </a:rPr>
              <a:t>し、推薦アイテムの有効性を確認。</a:t>
            </a:r>
            <a:endParaRPr lang="ja-JP" altLang="en-US" dirty="0">
              <a:latin typeface="HGP明朝B" panose="02020800000000000000" pitchFamily="18" charset="-128"/>
              <a:ea typeface="HGP明朝B" panose="02020800000000000000" pitchFamily="18" charset="-128"/>
            </a:endParaRPr>
          </a:p>
        </p:txBody>
      </p:sp>
      <p:cxnSp>
        <p:nvCxnSpPr>
          <p:cNvPr id="9" name="直線コネクタ 8"/>
          <p:cNvCxnSpPr/>
          <p:nvPr/>
        </p:nvCxnSpPr>
        <p:spPr>
          <a:xfrm>
            <a:off x="750627" y="4686720"/>
            <a:ext cx="277809" cy="0"/>
          </a:xfrm>
          <a:prstGeom prst="line">
            <a:avLst/>
          </a:prstGeom>
          <a:ln/>
        </p:spPr>
        <p:style>
          <a:lnRef idx="1">
            <a:schemeClr val="dk1"/>
          </a:lnRef>
          <a:fillRef idx="0">
            <a:schemeClr val="dk1"/>
          </a:fillRef>
          <a:effectRef idx="0">
            <a:schemeClr val="dk1"/>
          </a:effectRef>
          <a:fontRef idx="minor">
            <a:schemeClr val="tx1"/>
          </a:fontRef>
        </p:style>
      </p:cxnSp>
      <p:cxnSp>
        <p:nvCxnSpPr>
          <p:cNvPr id="11" name="直線コネクタ 10"/>
          <p:cNvCxnSpPr/>
          <p:nvPr/>
        </p:nvCxnSpPr>
        <p:spPr>
          <a:xfrm>
            <a:off x="741529" y="5494211"/>
            <a:ext cx="277809" cy="0"/>
          </a:xfrm>
          <a:prstGeom prst="line">
            <a:avLst/>
          </a:prstGeom>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125743636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p:cNvSpPr txBox="1"/>
          <p:nvPr/>
        </p:nvSpPr>
        <p:spPr>
          <a:xfrm>
            <a:off x="257175" y="5857875"/>
            <a:ext cx="8219036" cy="461665"/>
          </a:xfrm>
          <a:prstGeom prst="rect">
            <a:avLst/>
          </a:prstGeom>
        </p:spPr>
        <p:txBody>
          <a:bodyPr rtlCol="0">
            <a:spAutoFit/>
          </a:bodyPr>
          <a:lstStyle/>
          <a:p>
            <a:endParaRPr lang="x-none" altLang="x-none" sz="2400" dirty="0">
              <a:solidFill>
                <a:srgbClr val="000000"/>
              </a:solidFill>
              <a:latin typeface="HGP明朝B" panose="02020800000000000000" pitchFamily="18" charset="-128"/>
              <a:ea typeface="HGP明朝B" panose="02020800000000000000" pitchFamily="18" charset="-128"/>
            </a:endParaRPr>
          </a:p>
        </p:txBody>
      </p:sp>
      <p:sp>
        <p:nvSpPr>
          <p:cNvPr id="5" name="四角形: 角を丸くする 4"/>
          <p:cNvSpPr/>
          <p:nvPr/>
        </p:nvSpPr>
        <p:spPr>
          <a:xfrm>
            <a:off x="47625" y="930125"/>
            <a:ext cx="9037638" cy="1409760"/>
          </a:xfrm>
          <a:prstGeom prst="roundRect">
            <a:avLst/>
          </a:prstGeom>
          <a:ln w="57150"/>
        </p:spPr>
        <p:style>
          <a:lnRef idx="2">
            <a:schemeClr val="dk1"/>
          </a:lnRef>
          <a:fillRef idx="1">
            <a:schemeClr val="lt1"/>
          </a:fillRef>
          <a:effectRef idx="0">
            <a:schemeClr val="dk1"/>
          </a:effectRef>
          <a:fontRef idx="minor">
            <a:schemeClr val="dk1"/>
          </a:fontRef>
        </p:style>
        <p:txBody>
          <a:bodyPr rtlCol="0" anchor="ctr"/>
          <a:lstStyle/>
          <a:p>
            <a:r>
              <a:rPr lang="x-none" altLang="x-none" sz="2800" dirty="0">
                <a:latin typeface="HGP明朝B" panose="02020800000000000000" pitchFamily="18" charset="-128"/>
                <a:ea typeface="HGP明朝B" panose="02020800000000000000" pitchFamily="18" charset="-128"/>
              </a:rPr>
              <a:t>利用者のアクセスの習慣から外れており、</a:t>
            </a:r>
            <a:r>
              <a:rPr lang="x-none" altLang="x-none" sz="2800" dirty="0" smtClean="0">
                <a:latin typeface="HGP明朝B" panose="02020800000000000000" pitchFamily="18" charset="-128"/>
                <a:ea typeface="HGP明朝B" panose="02020800000000000000" pitchFamily="18" charset="-128"/>
              </a:rPr>
              <a:t>かつ利用者の嗜好に適合したコンテンツを推薦すると利用者は意外と感じる</a:t>
            </a:r>
            <a:endParaRPr lang="x-none" altLang="x-none" sz="2000" dirty="0">
              <a:latin typeface="HGP明朝B" panose="02020800000000000000" pitchFamily="18" charset="-128"/>
              <a:ea typeface="HGP明朝B" panose="02020800000000000000" pitchFamily="18" charset="-128"/>
            </a:endParaRPr>
          </a:p>
        </p:txBody>
      </p:sp>
      <p:sp>
        <p:nvSpPr>
          <p:cNvPr id="6" name="タイトル 1"/>
          <p:cNvSpPr txBox="1">
            <a:spLocks/>
          </p:cNvSpPr>
          <p:nvPr/>
        </p:nvSpPr>
        <p:spPr>
          <a:xfrm>
            <a:off x="3095625" y="2667000"/>
            <a:ext cx="2964856" cy="541338"/>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kumimoji="1" sz="4400" kern="1200">
                <a:solidFill>
                  <a:schemeClr val="tx1"/>
                </a:solidFill>
                <a:latin typeface="+mj-lt"/>
                <a:ea typeface="+mj-ea"/>
                <a:cs typeface="+mj-cs"/>
              </a:defRPr>
            </a:lvl1pPr>
          </a:lstStyle>
          <a:p>
            <a:r>
              <a:rPr lang="x-none" altLang="x-none" sz="2800">
                <a:latin typeface="HGP明朝B" panose="02020800000000000000" pitchFamily="18" charset="-128"/>
                <a:ea typeface="HGP明朝B" panose="02020800000000000000" pitchFamily="18" charset="-128"/>
              </a:rPr>
              <a:t>図で表すと…</a:t>
            </a:r>
            <a:endParaRPr lang="x-none" altLang="x-none" sz="2800">
              <a:solidFill>
                <a:srgbClr val="000000"/>
              </a:solidFill>
              <a:latin typeface="HGP明朝B" panose="02020800000000000000" pitchFamily="18" charset="-128"/>
              <a:ea typeface="HGP明朝B" panose="02020800000000000000" pitchFamily="18" charset="-128"/>
            </a:endParaRPr>
          </a:p>
        </p:txBody>
      </p:sp>
      <p:sp>
        <p:nvSpPr>
          <p:cNvPr id="7" name="楕円 6"/>
          <p:cNvSpPr/>
          <p:nvPr/>
        </p:nvSpPr>
        <p:spPr>
          <a:xfrm>
            <a:off x="1476375" y="3429000"/>
            <a:ext cx="7489044" cy="2676355"/>
          </a:xfrm>
          <a:prstGeom prst="ellipse">
            <a:avLst/>
          </a:prstGeom>
          <a:solidFill>
            <a:schemeClr val="accent2"/>
          </a:solidFill>
          <a:ln w="57150"/>
        </p:spPr>
        <p:style>
          <a:lnRef idx="2">
            <a:schemeClr val="dk1"/>
          </a:lnRef>
          <a:fillRef idx="1">
            <a:schemeClr val="lt1"/>
          </a:fillRef>
          <a:effectRef idx="0">
            <a:schemeClr val="dk1"/>
          </a:effectRef>
          <a:fontRef idx="minor">
            <a:schemeClr val="dk1"/>
          </a:fontRef>
        </p:style>
        <p:txBody>
          <a:bodyPr rtlCol="0" anchor="ctr"/>
          <a:lstStyle/>
          <a:p>
            <a:pPr algn="ctr"/>
            <a:endParaRPr lang="ja-JP" altLang="en-US">
              <a:latin typeface="HGP明朝B" panose="02020800000000000000" pitchFamily="18" charset="-128"/>
              <a:ea typeface="HGP明朝B" panose="02020800000000000000" pitchFamily="18" charset="-128"/>
            </a:endParaRPr>
          </a:p>
        </p:txBody>
      </p:sp>
      <p:sp>
        <p:nvSpPr>
          <p:cNvPr id="8" name="楕円 7"/>
          <p:cNvSpPr/>
          <p:nvPr/>
        </p:nvSpPr>
        <p:spPr>
          <a:xfrm>
            <a:off x="4791075" y="3990975"/>
            <a:ext cx="3859912" cy="1568604"/>
          </a:xfrm>
          <a:prstGeom prst="ellipse">
            <a:avLst/>
          </a:prstGeom>
          <a:solidFill>
            <a:schemeClr val="tx2">
              <a:lumMod val="40000"/>
              <a:lumOff val="60000"/>
            </a:schemeClr>
          </a:solidFill>
          <a:ln w="571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r>
              <a:rPr lang="x-none" altLang="x-none" sz="2000">
                <a:latin typeface="HGP明朝B" panose="02020800000000000000" pitchFamily="18" charset="-128"/>
                <a:ea typeface="HGP明朝B" panose="02020800000000000000" pitchFamily="18" charset="-128"/>
              </a:rPr>
              <a:t>①習慣内かつ嗜好内</a:t>
            </a:r>
            <a:endParaRPr lang="x-none" altLang="x-none" sz="2000">
              <a:solidFill>
                <a:srgbClr val="000000"/>
              </a:solidFill>
              <a:latin typeface="HGP明朝B" panose="02020800000000000000" pitchFamily="18" charset="-128"/>
              <a:ea typeface="HGP明朝B" panose="02020800000000000000" pitchFamily="18" charset="-128"/>
            </a:endParaRPr>
          </a:p>
        </p:txBody>
      </p:sp>
      <p:sp>
        <p:nvSpPr>
          <p:cNvPr id="9" name="テキスト ボックス 8"/>
          <p:cNvSpPr txBox="1"/>
          <p:nvPr/>
        </p:nvSpPr>
        <p:spPr>
          <a:xfrm>
            <a:off x="2200275" y="3829050"/>
            <a:ext cx="2959882" cy="400110"/>
          </a:xfrm>
          <a:prstGeom prst="rect">
            <a:avLst/>
          </a:prstGeom>
        </p:spPr>
        <p:txBody>
          <a:bodyPr wrap="square" rtlCol="0" anchor="t">
            <a:spAutoFit/>
          </a:bodyPr>
          <a:lstStyle/>
          <a:p>
            <a:pPr algn="ctr"/>
            <a:r>
              <a:rPr lang="x-none" altLang="x-none" sz="2000" dirty="0">
                <a:solidFill>
                  <a:schemeClr val="bg1"/>
                </a:solidFill>
                <a:latin typeface="HGP明朝B" panose="02020800000000000000" pitchFamily="18" charset="-128"/>
                <a:ea typeface="HGP明朝B" panose="02020800000000000000" pitchFamily="18" charset="-128"/>
              </a:rPr>
              <a:t>②習慣外だが嗜好内</a:t>
            </a:r>
          </a:p>
        </p:txBody>
      </p:sp>
      <p:sp>
        <p:nvSpPr>
          <p:cNvPr id="10" name="テキスト ボックス 9"/>
          <p:cNvSpPr txBox="1"/>
          <p:nvPr/>
        </p:nvSpPr>
        <p:spPr>
          <a:xfrm>
            <a:off x="-838200" y="3838575"/>
            <a:ext cx="2958148" cy="400110"/>
          </a:xfrm>
          <a:prstGeom prst="rect">
            <a:avLst/>
          </a:prstGeom>
        </p:spPr>
        <p:txBody>
          <a:bodyPr wrap="square" rtlCol="0" anchor="t">
            <a:spAutoFit/>
          </a:bodyPr>
          <a:lstStyle/>
          <a:p>
            <a:pPr algn="ctr"/>
            <a:r>
              <a:rPr lang="x-none" altLang="x-none" sz="2000">
                <a:solidFill>
                  <a:srgbClr val="000000"/>
                </a:solidFill>
                <a:latin typeface="HGP明朝B" panose="02020800000000000000" pitchFamily="18" charset="-128"/>
                <a:ea typeface="HGP明朝B" panose="02020800000000000000" pitchFamily="18" charset="-128"/>
              </a:rPr>
              <a:t>③嗜好外</a:t>
            </a:r>
          </a:p>
        </p:txBody>
      </p:sp>
      <p:sp>
        <p:nvSpPr>
          <p:cNvPr id="11" name="爆発: 8 pt 10"/>
          <p:cNvSpPr/>
          <p:nvPr/>
        </p:nvSpPr>
        <p:spPr>
          <a:xfrm>
            <a:off x="2105025" y="4305300"/>
            <a:ext cx="3057303" cy="1793041"/>
          </a:xfrm>
          <a:prstGeom prst="irregularSeal1">
            <a:avLst/>
          </a:prstGeom>
          <a:ln w="57150">
            <a:solidFill>
              <a:srgbClr val="C00000"/>
            </a:solidFill>
          </a:ln>
        </p:spPr>
        <p:style>
          <a:lnRef idx="2">
            <a:schemeClr val="dk1"/>
          </a:lnRef>
          <a:fillRef idx="1">
            <a:schemeClr val="lt1"/>
          </a:fillRef>
          <a:effectRef idx="0">
            <a:schemeClr val="dk1"/>
          </a:effectRef>
          <a:fontRef idx="minor">
            <a:schemeClr val="dk1"/>
          </a:fontRef>
        </p:style>
        <p:txBody>
          <a:bodyPr rtlCol="0" anchor="ctr"/>
          <a:lstStyle/>
          <a:p>
            <a:pPr algn="ctr"/>
            <a:r>
              <a:rPr lang="x-none" altLang="x-none" sz="2000">
                <a:latin typeface="HGP明朝B" panose="02020800000000000000" pitchFamily="18" charset="-128"/>
                <a:ea typeface="HGP明朝B" panose="02020800000000000000" pitchFamily="18" charset="-128"/>
              </a:rPr>
              <a:t>意外性の高いコンテンツ</a:t>
            </a:r>
            <a:endParaRPr lang="ja-JP" altLang="en-US" sz="2000">
              <a:solidFill>
                <a:srgbClr val="000000"/>
              </a:solidFill>
              <a:latin typeface="HGP明朝B" panose="02020800000000000000" pitchFamily="18" charset="-128"/>
              <a:ea typeface="HGP明朝B" panose="02020800000000000000" pitchFamily="18" charset="-128"/>
            </a:endParaRPr>
          </a:p>
        </p:txBody>
      </p:sp>
      <p:sp>
        <p:nvSpPr>
          <p:cNvPr id="12" name="スライド番号プレースホルダー 11"/>
          <p:cNvSpPr>
            <a:spLocks noGrp="1"/>
          </p:cNvSpPr>
          <p:nvPr>
            <p:ph type="sldNum" sz="quarter" idx="12"/>
          </p:nvPr>
        </p:nvSpPr>
        <p:spPr/>
        <p:txBody>
          <a:bodyPr/>
          <a:lstStyle/>
          <a:p>
            <a:fld id="{3716F7F3-095C-FF4D-AF29-008D5C28A395}" type="slidenum">
              <a:rPr kumimoji="1" lang="ja-JP" altLang="en-US" smtClean="0">
                <a:latin typeface="HGP明朝B" panose="02020800000000000000" pitchFamily="18" charset="-128"/>
                <a:ea typeface="HGP明朝B" panose="02020800000000000000" pitchFamily="18" charset="-128"/>
              </a:rPr>
              <a:t>26</a:t>
            </a:fld>
            <a:endParaRPr kumimoji="1" lang="ja-JP" altLang="en-US">
              <a:latin typeface="HGP明朝B" panose="02020800000000000000" pitchFamily="18" charset="-128"/>
              <a:ea typeface="HGP明朝B" panose="02020800000000000000" pitchFamily="18" charset="-128"/>
            </a:endParaRPr>
          </a:p>
        </p:txBody>
      </p:sp>
      <p:sp>
        <p:nvSpPr>
          <p:cNvPr id="14" name="タイトル 1"/>
          <p:cNvSpPr txBox="1">
            <a:spLocks/>
          </p:cNvSpPr>
          <p:nvPr/>
        </p:nvSpPr>
        <p:spPr>
          <a:xfrm>
            <a:off x="186905" y="43132"/>
            <a:ext cx="1176172" cy="493712"/>
          </a:xfrm>
          <a:prstGeom prst="rect">
            <a:avLst/>
          </a:prstGeom>
        </p:spPr>
        <p:txBody>
          <a:bodyPr vert="horz" lIns="91440" tIns="45720" rIns="91440" bIns="45720" rtlCol="0" anchor="ctr">
            <a:noAutofit/>
          </a:bodyPr>
          <a:lstStyle>
            <a:lvl1pPr algn="ctr" defTabSz="457200" rtl="0" eaLnBrk="1" latinLnBrk="0" hangingPunct="1">
              <a:spcBef>
                <a:spcPct val="0"/>
              </a:spcBef>
              <a:buNone/>
              <a:defRPr kumimoji="1" sz="4400" kern="1200">
                <a:solidFill>
                  <a:schemeClr val="tx1"/>
                </a:solidFill>
                <a:latin typeface="+mj-lt"/>
                <a:ea typeface="+mj-ea"/>
                <a:cs typeface="+mj-cs"/>
              </a:defRPr>
            </a:lvl1pPr>
          </a:lstStyle>
          <a:p>
            <a:r>
              <a:rPr lang="x-none" altLang="x-none" sz="1800" b="1">
                <a:solidFill>
                  <a:srgbClr val="000000"/>
                </a:solidFill>
                <a:latin typeface="HGP明朝B" panose="02020800000000000000" pitchFamily="18" charset="-128"/>
                <a:ea typeface="HGP明朝B" panose="02020800000000000000" pitchFamily="18" charset="-128"/>
              </a:rPr>
              <a:t>先行研究</a:t>
            </a:r>
          </a:p>
        </p:txBody>
      </p:sp>
    </p:spTree>
    <p:extLst>
      <p:ext uri="{BB962C8B-B14F-4D97-AF65-F5344CB8AC3E}">
        <p14:creationId xmlns:p14="http://schemas.microsoft.com/office/powerpoint/2010/main" val="328654749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fld id="{3716F7F3-095C-FF4D-AF29-008D5C28A395}" type="slidenum">
              <a:rPr kumimoji="1" lang="ja-JP" altLang="en-US" smtClean="0">
                <a:latin typeface="HGP明朝B" panose="02020800000000000000" pitchFamily="18" charset="-128"/>
                <a:ea typeface="HGP明朝B" panose="02020800000000000000" pitchFamily="18" charset="-128"/>
              </a:rPr>
              <a:t>27</a:t>
            </a:fld>
            <a:endParaRPr kumimoji="1" lang="ja-JP" altLang="en-US">
              <a:latin typeface="HGP明朝B" panose="02020800000000000000" pitchFamily="18" charset="-128"/>
              <a:ea typeface="HGP明朝B" panose="02020800000000000000" pitchFamily="18" charset="-128"/>
            </a:endParaRPr>
          </a:p>
        </p:txBody>
      </p:sp>
      <p:sp>
        <p:nvSpPr>
          <p:cNvPr id="3" name="テキスト ボックス 2"/>
          <p:cNvSpPr txBox="1"/>
          <p:nvPr/>
        </p:nvSpPr>
        <p:spPr>
          <a:xfrm>
            <a:off x="457200" y="447675"/>
            <a:ext cx="7792278" cy="830997"/>
          </a:xfrm>
          <a:prstGeom prst="rect">
            <a:avLst/>
          </a:prstGeom>
        </p:spPr>
        <p:txBody>
          <a:bodyPr rtlCol="0">
            <a:spAutoFit/>
          </a:bodyPr>
          <a:lstStyle/>
          <a:p>
            <a:r>
              <a:rPr lang="ja-JP" altLang="en-US" sz="2400">
                <a:latin typeface="HGP明朝B" panose="02020800000000000000" pitchFamily="18" charset="-128"/>
                <a:ea typeface="HGP明朝B" panose="02020800000000000000" pitchFamily="18" charset="-128"/>
              </a:rPr>
              <a:t>SVOD内のレコメンドにおいても意外な作品に関しては、意図して提示されていない。</a:t>
            </a:r>
          </a:p>
        </p:txBody>
      </p:sp>
      <p:sp>
        <p:nvSpPr>
          <p:cNvPr id="5" name="テキスト ボックス 4"/>
          <p:cNvSpPr txBox="1"/>
          <p:nvPr/>
        </p:nvSpPr>
        <p:spPr>
          <a:xfrm>
            <a:off x="504825" y="5524500"/>
            <a:ext cx="8010594" cy="954107"/>
          </a:xfrm>
          <a:prstGeom prst="rect">
            <a:avLst/>
          </a:prstGeom>
        </p:spPr>
        <p:txBody>
          <a:bodyPr rtlCol="0">
            <a:spAutoFit/>
          </a:bodyPr>
          <a:lstStyle/>
          <a:p>
            <a:pPr algn="ctr"/>
            <a:r>
              <a:rPr lang="ja-JP" altLang="en-US" sz="2800" u="sng">
                <a:latin typeface="HGP明朝B" panose="02020800000000000000" pitchFamily="18" charset="-128"/>
                <a:ea typeface="HGP明朝B" panose="02020800000000000000" pitchFamily="18" charset="-128"/>
              </a:rPr>
              <a:t>的外れな作品が提示されても、このようなサービスにおいては利用者満足低下に直結する可能性は低い。</a:t>
            </a:r>
          </a:p>
        </p:txBody>
      </p:sp>
      <p:sp>
        <p:nvSpPr>
          <p:cNvPr id="6" name="四角形: 角を丸くする 5"/>
          <p:cNvSpPr/>
          <p:nvPr/>
        </p:nvSpPr>
        <p:spPr>
          <a:xfrm>
            <a:off x="390525" y="3248025"/>
            <a:ext cx="8408642" cy="1630363"/>
          </a:xfrm>
          <a:prstGeom prst="roundRect">
            <a:avLst/>
          </a:prstGeom>
        </p:spPr>
        <p:style>
          <a:lnRef idx="2">
            <a:schemeClr val="dk1"/>
          </a:lnRef>
          <a:fillRef idx="1">
            <a:schemeClr val="lt1"/>
          </a:fillRef>
          <a:effectRef idx="0">
            <a:schemeClr val="dk1"/>
          </a:effectRef>
          <a:fontRef idx="minor">
            <a:schemeClr val="dk1"/>
          </a:fontRef>
        </p:style>
        <p:txBody>
          <a:bodyPr rtlCol="0" anchor="ctr"/>
          <a:lstStyle/>
          <a:p>
            <a:r>
              <a:rPr lang="ja-JP" altLang="en-US" sz="2400">
                <a:latin typeface="HGP明朝B" panose="02020800000000000000" pitchFamily="18" charset="-128"/>
                <a:ea typeface="HGP明朝B" panose="02020800000000000000" pitchFamily="18" charset="-128"/>
              </a:rPr>
              <a:t>映画や音楽などの娯楽に関するサービスの推薦では、不満だったときのコストは低いが満足だったときの利得は大きい。</a:t>
            </a:r>
          </a:p>
          <a:p>
            <a:pPr algn="r"/>
            <a:r>
              <a:rPr lang="ja-JP" altLang="en-US" i="1">
                <a:latin typeface="HGP明朝B" panose="02020800000000000000" pitchFamily="18" charset="-128"/>
                <a:ea typeface="HGP明朝B" panose="02020800000000000000" pitchFamily="18" charset="-128"/>
              </a:rPr>
              <a:t>『推薦システムのアルゴリズム』　神嶌敏弘</a:t>
            </a:r>
            <a:r>
              <a:rPr lang="ja-JP" altLang="en-US" sz="2400">
                <a:latin typeface="HGP明朝B" panose="02020800000000000000" pitchFamily="18" charset="-128"/>
                <a:ea typeface="HGP明朝B" panose="02020800000000000000" pitchFamily="18" charset="-128"/>
              </a:rPr>
              <a:t>（2007）</a:t>
            </a:r>
          </a:p>
        </p:txBody>
      </p:sp>
    </p:spTree>
    <p:extLst>
      <p:ext uri="{BB962C8B-B14F-4D97-AF65-F5344CB8AC3E}">
        <p14:creationId xmlns:p14="http://schemas.microsoft.com/office/powerpoint/2010/main" val="423549030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123847" y="176310"/>
            <a:ext cx="6671599" cy="1143000"/>
          </a:xfrm>
        </p:spPr>
        <p:txBody>
          <a:bodyPr>
            <a:normAutofit/>
          </a:bodyPr>
          <a:lstStyle/>
          <a:p>
            <a:r>
              <a:rPr kumimoji="1" lang="x-none" altLang="x-none" sz="3200" dirty="0">
                <a:latin typeface="HGP明朝B" panose="02020800000000000000" pitchFamily="18" charset="-128"/>
                <a:ea typeface="HGP明朝B" panose="02020800000000000000" pitchFamily="18" charset="-128"/>
              </a:rPr>
              <a:t>つまりSVODのようなサービスでは…</a:t>
            </a:r>
          </a:p>
        </p:txBody>
      </p:sp>
      <p:sp>
        <p:nvSpPr>
          <p:cNvPr id="3" name="コンテンツ プレースホルダー 2"/>
          <p:cNvSpPr>
            <a:spLocks noGrp="1"/>
          </p:cNvSpPr>
          <p:nvPr>
            <p:ph idx="1"/>
          </p:nvPr>
        </p:nvSpPr>
        <p:spPr>
          <a:xfrm>
            <a:off x="648778" y="3905250"/>
            <a:ext cx="7744732" cy="592138"/>
          </a:xfrm>
        </p:spPr>
        <p:txBody>
          <a:bodyPr vert="horz" lIns="91440" tIns="45720" rIns="91440" bIns="45720" rtlCol="0" anchor="t">
            <a:noAutofit/>
          </a:bodyPr>
          <a:lstStyle/>
          <a:p>
            <a:pPr marL="0" indent="0" algn="ctr">
              <a:buNone/>
            </a:pPr>
            <a:r>
              <a:rPr kumimoji="1" lang="x-none" altLang="x-none" sz="2400">
                <a:latin typeface="HGP明朝B" panose="02020800000000000000" pitchFamily="18" charset="-128"/>
                <a:ea typeface="HGP明朝B" panose="02020800000000000000" pitchFamily="18" charset="-128"/>
              </a:rPr>
              <a:t>様々な組み合わせが考えられるが、</a:t>
            </a:r>
          </a:p>
          <a:p>
            <a:pPr marL="0" indent="0" algn="ctr">
              <a:buNone/>
            </a:pPr>
            <a:r>
              <a:rPr kumimoji="1" lang="x-none" altLang="x-none" sz="2400">
                <a:latin typeface="HGP明朝B" panose="02020800000000000000" pitchFamily="18" charset="-128"/>
                <a:ea typeface="HGP明朝B" panose="02020800000000000000" pitchFamily="18" charset="-128"/>
              </a:rPr>
              <a:t>現在の研究では触れられていない。</a:t>
            </a:r>
            <a:endParaRPr kumimoji="1" lang="x-none" altLang="x-none" sz="2400">
              <a:solidFill>
                <a:srgbClr val="000000"/>
              </a:solidFill>
              <a:latin typeface="HGP明朝B" panose="02020800000000000000" pitchFamily="18" charset="-128"/>
              <a:ea typeface="HGP明朝B" panose="02020800000000000000" pitchFamily="18" charset="-128"/>
            </a:endParaRPr>
          </a:p>
        </p:txBody>
      </p:sp>
      <p:sp>
        <p:nvSpPr>
          <p:cNvPr id="4" name="正方形/長方形 3"/>
          <p:cNvSpPr/>
          <p:nvPr/>
        </p:nvSpPr>
        <p:spPr>
          <a:xfrm>
            <a:off x="762000" y="1428750"/>
            <a:ext cx="1141916" cy="1141916"/>
          </a:xfrm>
          <a:prstGeom prst="rect">
            <a:avLst/>
          </a:prstGeom>
          <a:ln w="57150"/>
        </p:spPr>
        <p:style>
          <a:lnRef idx="2">
            <a:schemeClr val="dk1"/>
          </a:lnRef>
          <a:fillRef idx="1">
            <a:schemeClr val="lt1"/>
          </a:fillRef>
          <a:effectRef idx="0">
            <a:schemeClr val="dk1"/>
          </a:effectRef>
          <a:fontRef idx="minor">
            <a:schemeClr val="dk1"/>
          </a:fontRef>
        </p:style>
        <p:txBody>
          <a:bodyPr rtlCol="0" anchor="ctr"/>
          <a:lstStyle/>
          <a:p>
            <a:pPr algn="ctr"/>
            <a:endParaRPr lang="ja-JP" altLang="en-US">
              <a:latin typeface="HGP明朝B" panose="02020800000000000000" pitchFamily="18" charset="-128"/>
              <a:ea typeface="HGP明朝B" panose="02020800000000000000" pitchFamily="18" charset="-128"/>
            </a:endParaRPr>
          </a:p>
        </p:txBody>
      </p:sp>
      <p:sp>
        <p:nvSpPr>
          <p:cNvPr id="5" name="正方形/長方形 4"/>
          <p:cNvSpPr/>
          <p:nvPr/>
        </p:nvSpPr>
        <p:spPr>
          <a:xfrm>
            <a:off x="2038350" y="1428750"/>
            <a:ext cx="1141916" cy="1141916"/>
          </a:xfrm>
          <a:prstGeom prst="rect">
            <a:avLst/>
          </a:prstGeom>
          <a:ln w="57150"/>
        </p:spPr>
        <p:style>
          <a:lnRef idx="2">
            <a:schemeClr val="dk1"/>
          </a:lnRef>
          <a:fillRef idx="1">
            <a:schemeClr val="lt1"/>
          </a:fillRef>
          <a:effectRef idx="0">
            <a:schemeClr val="dk1"/>
          </a:effectRef>
          <a:fontRef idx="minor">
            <a:schemeClr val="dk1"/>
          </a:fontRef>
        </p:style>
        <p:txBody>
          <a:bodyPr rtlCol="0" anchor="ctr"/>
          <a:lstStyle/>
          <a:p>
            <a:pPr algn="ctr"/>
            <a:endParaRPr lang="ja-JP" altLang="en-US">
              <a:latin typeface="HGP明朝B" panose="02020800000000000000" pitchFamily="18" charset="-128"/>
              <a:ea typeface="HGP明朝B" panose="02020800000000000000" pitchFamily="18" charset="-128"/>
            </a:endParaRPr>
          </a:p>
        </p:txBody>
      </p:sp>
      <p:sp>
        <p:nvSpPr>
          <p:cNvPr id="6" name="正方形/長方形 5"/>
          <p:cNvSpPr/>
          <p:nvPr/>
        </p:nvSpPr>
        <p:spPr>
          <a:xfrm>
            <a:off x="3314700" y="1428750"/>
            <a:ext cx="1141916" cy="1141916"/>
          </a:xfrm>
          <a:prstGeom prst="rect">
            <a:avLst/>
          </a:prstGeom>
          <a:ln w="57150"/>
        </p:spPr>
        <p:style>
          <a:lnRef idx="2">
            <a:schemeClr val="dk1"/>
          </a:lnRef>
          <a:fillRef idx="1">
            <a:schemeClr val="lt1"/>
          </a:fillRef>
          <a:effectRef idx="0">
            <a:schemeClr val="dk1"/>
          </a:effectRef>
          <a:fontRef idx="minor">
            <a:schemeClr val="dk1"/>
          </a:fontRef>
        </p:style>
        <p:txBody>
          <a:bodyPr rtlCol="0" anchor="ctr"/>
          <a:lstStyle/>
          <a:p>
            <a:pPr algn="ctr"/>
            <a:endParaRPr lang="ja-JP" altLang="en-US">
              <a:latin typeface="HGP明朝B" panose="02020800000000000000" pitchFamily="18" charset="-128"/>
              <a:ea typeface="HGP明朝B" panose="02020800000000000000" pitchFamily="18" charset="-128"/>
            </a:endParaRPr>
          </a:p>
        </p:txBody>
      </p:sp>
      <p:sp>
        <p:nvSpPr>
          <p:cNvPr id="7" name="正方形/長方形 6"/>
          <p:cNvSpPr/>
          <p:nvPr/>
        </p:nvSpPr>
        <p:spPr>
          <a:xfrm>
            <a:off x="4619625" y="1428750"/>
            <a:ext cx="1141916" cy="1141916"/>
          </a:xfrm>
          <a:prstGeom prst="rect">
            <a:avLst/>
          </a:prstGeom>
          <a:ln w="57150"/>
        </p:spPr>
        <p:style>
          <a:lnRef idx="2">
            <a:schemeClr val="dk1"/>
          </a:lnRef>
          <a:fillRef idx="1">
            <a:schemeClr val="lt1"/>
          </a:fillRef>
          <a:effectRef idx="0">
            <a:schemeClr val="dk1"/>
          </a:effectRef>
          <a:fontRef idx="minor">
            <a:schemeClr val="dk1"/>
          </a:fontRef>
        </p:style>
        <p:txBody>
          <a:bodyPr rtlCol="0" anchor="ctr"/>
          <a:lstStyle/>
          <a:p>
            <a:pPr algn="ctr"/>
            <a:endParaRPr lang="ja-JP" altLang="en-US">
              <a:latin typeface="HGP明朝B" panose="02020800000000000000" pitchFamily="18" charset="-128"/>
              <a:ea typeface="HGP明朝B" panose="02020800000000000000" pitchFamily="18" charset="-128"/>
            </a:endParaRPr>
          </a:p>
        </p:txBody>
      </p:sp>
      <p:sp>
        <p:nvSpPr>
          <p:cNvPr id="8" name="正方形/長方形 7"/>
          <p:cNvSpPr/>
          <p:nvPr/>
        </p:nvSpPr>
        <p:spPr>
          <a:xfrm>
            <a:off x="5895975" y="1428750"/>
            <a:ext cx="1141916" cy="1141916"/>
          </a:xfrm>
          <a:prstGeom prst="rect">
            <a:avLst/>
          </a:prstGeom>
          <a:ln w="57150"/>
        </p:spPr>
        <p:style>
          <a:lnRef idx="2">
            <a:schemeClr val="dk1"/>
          </a:lnRef>
          <a:fillRef idx="1">
            <a:schemeClr val="lt1"/>
          </a:fillRef>
          <a:effectRef idx="0">
            <a:schemeClr val="dk1"/>
          </a:effectRef>
          <a:fontRef idx="minor">
            <a:schemeClr val="dk1"/>
          </a:fontRef>
        </p:style>
        <p:txBody>
          <a:bodyPr rtlCol="0" anchor="ctr"/>
          <a:lstStyle/>
          <a:p>
            <a:pPr algn="ctr"/>
            <a:endParaRPr lang="ja-JP" altLang="en-US">
              <a:latin typeface="HGP明朝B" panose="02020800000000000000" pitchFamily="18" charset="-128"/>
              <a:ea typeface="HGP明朝B" panose="02020800000000000000" pitchFamily="18" charset="-128"/>
            </a:endParaRPr>
          </a:p>
        </p:txBody>
      </p:sp>
      <p:sp>
        <p:nvSpPr>
          <p:cNvPr id="9" name="正方形/長方形 8"/>
          <p:cNvSpPr/>
          <p:nvPr/>
        </p:nvSpPr>
        <p:spPr>
          <a:xfrm>
            <a:off x="7162800" y="1428750"/>
            <a:ext cx="1141916" cy="1141916"/>
          </a:xfrm>
          <a:prstGeom prst="rect">
            <a:avLst/>
          </a:prstGeom>
          <a:ln w="57150"/>
        </p:spPr>
        <p:style>
          <a:lnRef idx="2">
            <a:schemeClr val="dk1"/>
          </a:lnRef>
          <a:fillRef idx="1">
            <a:schemeClr val="lt1"/>
          </a:fillRef>
          <a:effectRef idx="0">
            <a:schemeClr val="dk1"/>
          </a:effectRef>
          <a:fontRef idx="minor">
            <a:schemeClr val="dk1"/>
          </a:fontRef>
        </p:style>
        <p:txBody>
          <a:bodyPr rtlCol="0" anchor="ctr"/>
          <a:lstStyle/>
          <a:p>
            <a:pPr algn="ctr"/>
            <a:endParaRPr lang="ja-JP" altLang="en-US">
              <a:latin typeface="HGP明朝B" panose="02020800000000000000" pitchFamily="18" charset="-128"/>
              <a:ea typeface="HGP明朝B" panose="02020800000000000000" pitchFamily="18" charset="-128"/>
            </a:endParaRPr>
          </a:p>
        </p:txBody>
      </p:sp>
      <p:sp>
        <p:nvSpPr>
          <p:cNvPr id="11" name="矢印: 下 10"/>
          <p:cNvSpPr/>
          <p:nvPr/>
        </p:nvSpPr>
        <p:spPr>
          <a:xfrm>
            <a:off x="4279061" y="2847975"/>
            <a:ext cx="484632" cy="978408"/>
          </a:xfrm>
          <a:prstGeom prst="downArrow">
            <a:avLst/>
          </a:prstGeom>
          <a:ln w="57150"/>
        </p:spPr>
        <p:style>
          <a:lnRef idx="2">
            <a:schemeClr val="dk1"/>
          </a:lnRef>
          <a:fillRef idx="1">
            <a:schemeClr val="lt1"/>
          </a:fillRef>
          <a:effectRef idx="0">
            <a:schemeClr val="dk1"/>
          </a:effectRef>
          <a:fontRef idx="minor">
            <a:schemeClr val="dk1"/>
          </a:fontRef>
        </p:style>
        <p:txBody>
          <a:bodyPr rtlCol="0" anchor="ctr"/>
          <a:lstStyle/>
          <a:p>
            <a:pPr algn="ctr"/>
            <a:endParaRPr lang="ja-JP" altLang="en-US">
              <a:latin typeface="HGP明朝B" panose="02020800000000000000" pitchFamily="18" charset="-128"/>
              <a:ea typeface="HGP明朝B" panose="02020800000000000000" pitchFamily="18" charset="-128"/>
            </a:endParaRPr>
          </a:p>
        </p:txBody>
      </p:sp>
      <p:sp>
        <p:nvSpPr>
          <p:cNvPr id="12" name="タイトル 1"/>
          <p:cNvSpPr txBox="1">
            <a:spLocks/>
          </p:cNvSpPr>
          <p:nvPr/>
        </p:nvSpPr>
        <p:spPr>
          <a:xfrm>
            <a:off x="186905" y="43132"/>
            <a:ext cx="1176172" cy="493712"/>
          </a:xfrm>
          <a:prstGeom prst="rect">
            <a:avLst/>
          </a:prstGeom>
        </p:spPr>
        <p:txBody>
          <a:bodyPr vert="horz" lIns="91440" tIns="45720" rIns="91440" bIns="45720" rtlCol="0" anchor="ctr">
            <a:noAutofit/>
          </a:bodyPr>
          <a:lstStyle>
            <a:lvl1pPr algn="ctr" defTabSz="457200" rtl="0" eaLnBrk="1" latinLnBrk="0" hangingPunct="1">
              <a:spcBef>
                <a:spcPct val="0"/>
              </a:spcBef>
              <a:buNone/>
              <a:defRPr kumimoji="1" sz="4400" kern="1200">
                <a:solidFill>
                  <a:schemeClr val="tx1"/>
                </a:solidFill>
                <a:latin typeface="+mj-lt"/>
                <a:ea typeface="+mj-ea"/>
                <a:cs typeface="+mj-cs"/>
              </a:defRPr>
            </a:lvl1pPr>
          </a:lstStyle>
          <a:p>
            <a:r>
              <a:rPr lang="x-none" altLang="x-none" sz="1800" b="1">
                <a:solidFill>
                  <a:srgbClr val="000000"/>
                </a:solidFill>
                <a:latin typeface="HGP明朝B" panose="02020800000000000000" pitchFamily="18" charset="-128"/>
                <a:ea typeface="HGP明朝B" panose="02020800000000000000" pitchFamily="18" charset="-128"/>
              </a:rPr>
              <a:t>先行研究</a:t>
            </a:r>
          </a:p>
        </p:txBody>
      </p:sp>
      <p:sp>
        <p:nvSpPr>
          <p:cNvPr id="10" name="スライド番号プレースホルダー 9"/>
          <p:cNvSpPr>
            <a:spLocks noGrp="1"/>
          </p:cNvSpPr>
          <p:nvPr>
            <p:ph type="sldNum" sz="quarter" idx="12"/>
          </p:nvPr>
        </p:nvSpPr>
        <p:spPr/>
        <p:txBody>
          <a:bodyPr/>
          <a:lstStyle/>
          <a:p>
            <a:fld id="{3716F7F3-095C-FF4D-AF29-008D5C28A395}" type="slidenum">
              <a:rPr kumimoji="1" lang="ja-JP" altLang="en-US" smtClean="0">
                <a:latin typeface="HGP明朝B" panose="02020800000000000000" pitchFamily="18" charset="-128"/>
                <a:ea typeface="HGP明朝B" panose="02020800000000000000" pitchFamily="18" charset="-128"/>
              </a:rPr>
              <a:t>28</a:t>
            </a:fld>
            <a:endParaRPr kumimoji="1" lang="ja-JP" altLang="en-US">
              <a:latin typeface="HGP明朝B" panose="02020800000000000000" pitchFamily="18" charset="-128"/>
              <a:ea typeface="HGP明朝B" panose="02020800000000000000" pitchFamily="18" charset="-128"/>
            </a:endParaRPr>
          </a:p>
        </p:txBody>
      </p:sp>
      <p:sp>
        <p:nvSpPr>
          <p:cNvPr id="13" name="テキスト ボックス 12"/>
          <p:cNvSpPr txBox="1"/>
          <p:nvPr/>
        </p:nvSpPr>
        <p:spPr>
          <a:xfrm>
            <a:off x="-359229" y="5011509"/>
            <a:ext cx="9813472" cy="1384995"/>
          </a:xfrm>
          <a:prstGeom prst="rect">
            <a:avLst/>
          </a:prstGeom>
        </p:spPr>
        <p:txBody>
          <a:bodyPr wrap="square" rtlCol="0">
            <a:spAutoFit/>
          </a:bodyPr>
          <a:lstStyle/>
          <a:p>
            <a:pPr algn="ctr"/>
            <a:r>
              <a:rPr lang="ja-JP" altLang="en-US" sz="2800" b="1" u="sng" dirty="0">
                <a:solidFill>
                  <a:srgbClr val="C00000"/>
                </a:solidFill>
                <a:latin typeface="HGP明朝B" panose="02020800000000000000" pitchFamily="18" charset="-128"/>
                <a:ea typeface="HGP明朝B" panose="02020800000000000000" pitchFamily="18" charset="-128"/>
              </a:rPr>
              <a:t>意外な作品のみを提示するレコメンドと</a:t>
            </a:r>
          </a:p>
          <a:p>
            <a:pPr algn="ctr"/>
            <a:r>
              <a:rPr lang="ja-JP" altLang="en-US" sz="2800" b="1" u="sng" dirty="0">
                <a:solidFill>
                  <a:srgbClr val="C00000"/>
                </a:solidFill>
                <a:latin typeface="HGP明朝B" panose="02020800000000000000" pitchFamily="18" charset="-128"/>
                <a:ea typeface="HGP明朝B" panose="02020800000000000000" pitchFamily="18" charset="-128"/>
              </a:rPr>
              <a:t>それ以外の作品を組み合わせて提示するレコメンドでは、</a:t>
            </a:r>
          </a:p>
          <a:p>
            <a:pPr algn="ctr"/>
            <a:r>
              <a:rPr lang="ja-JP" altLang="en-US" sz="2800" b="1" u="sng" dirty="0">
                <a:solidFill>
                  <a:srgbClr val="C00000"/>
                </a:solidFill>
                <a:latin typeface="HGP明朝B" panose="02020800000000000000" pitchFamily="18" charset="-128"/>
                <a:ea typeface="HGP明朝B" panose="02020800000000000000" pitchFamily="18" charset="-128"/>
              </a:rPr>
              <a:t>状況がかなり異なる！</a:t>
            </a:r>
          </a:p>
        </p:txBody>
      </p:sp>
    </p:spTree>
    <p:extLst>
      <p:ext uri="{BB962C8B-B14F-4D97-AF65-F5344CB8AC3E}">
        <p14:creationId xmlns:p14="http://schemas.microsoft.com/office/powerpoint/2010/main" val="8207917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kumimoji="1" lang="x-none" altLang="x-none">
                <a:latin typeface="HGP明朝B" panose="02020800000000000000" pitchFamily="18" charset="-128"/>
                <a:ea typeface="HGP明朝B" panose="02020800000000000000" pitchFamily="18" charset="-128"/>
              </a:rPr>
              <a:t>問題意識</a:t>
            </a:r>
            <a:endParaRPr kumimoji="1" lang="x-none" altLang="x-none">
              <a:solidFill>
                <a:srgbClr val="000000"/>
              </a:solidFill>
              <a:latin typeface="HGP明朝B" panose="02020800000000000000" pitchFamily="18" charset="-128"/>
              <a:ea typeface="HGP明朝B" panose="02020800000000000000" pitchFamily="18" charset="-128"/>
            </a:endParaRPr>
          </a:p>
        </p:txBody>
      </p:sp>
      <p:sp>
        <p:nvSpPr>
          <p:cNvPr id="3" name="コンテンツ プレースホルダー 2"/>
          <p:cNvSpPr>
            <a:spLocks noGrp="1"/>
          </p:cNvSpPr>
          <p:nvPr>
            <p:ph idx="1"/>
          </p:nvPr>
        </p:nvSpPr>
        <p:spPr>
          <a:xfrm>
            <a:off x="508516" y="1959231"/>
            <a:ext cx="8229600" cy="1145627"/>
          </a:xfrm>
        </p:spPr>
        <p:txBody>
          <a:bodyPr vert="horz" lIns="91440" tIns="45720" rIns="91440" bIns="45720" rtlCol="0" anchor="t">
            <a:normAutofit/>
          </a:bodyPr>
          <a:lstStyle/>
          <a:p>
            <a:pPr marL="0" indent="0">
              <a:buNone/>
            </a:pPr>
            <a:r>
              <a:rPr kumimoji="1" lang="x-none" altLang="x-none">
                <a:latin typeface="HGP明朝B" panose="02020800000000000000" pitchFamily="18" charset="-128"/>
                <a:ea typeface="HGP明朝B" panose="02020800000000000000" pitchFamily="18" charset="-128"/>
              </a:rPr>
              <a:t>レコメンドする作品の組み合わせによって意外性が異なってくるのではないだろうか？</a:t>
            </a:r>
            <a:endParaRPr kumimoji="1" lang="x-none" altLang="x-none">
              <a:solidFill>
                <a:srgbClr val="000000"/>
              </a:solidFill>
              <a:latin typeface="HGP明朝B" panose="02020800000000000000" pitchFamily="18" charset="-128"/>
              <a:ea typeface="HGP明朝B" panose="02020800000000000000" pitchFamily="18" charset="-128"/>
            </a:endParaRPr>
          </a:p>
        </p:txBody>
      </p:sp>
      <p:pic>
        <p:nvPicPr>
          <p:cNvPr id="4" name="図 3" descr="figure_question.png"/>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5276850" y="3200400"/>
            <a:ext cx="2453746" cy="3358471"/>
          </a:xfrm>
          <a:prstGeom prst="rect">
            <a:avLst/>
          </a:prstGeom>
        </p:spPr>
      </p:pic>
      <p:sp>
        <p:nvSpPr>
          <p:cNvPr id="5" name="スライド番号プレースホルダー 4"/>
          <p:cNvSpPr>
            <a:spLocks noGrp="1"/>
          </p:cNvSpPr>
          <p:nvPr>
            <p:ph type="sldNum" sz="quarter" idx="12"/>
          </p:nvPr>
        </p:nvSpPr>
        <p:spPr/>
        <p:txBody>
          <a:bodyPr/>
          <a:lstStyle/>
          <a:p>
            <a:fld id="{3716F7F3-095C-FF4D-AF29-008D5C28A395}" type="slidenum">
              <a:rPr kumimoji="1" lang="ja-JP" altLang="en-US" smtClean="0">
                <a:latin typeface="HGP明朝B" panose="02020800000000000000" pitchFamily="18" charset="-128"/>
                <a:ea typeface="HGP明朝B" panose="02020800000000000000" pitchFamily="18" charset="-128"/>
              </a:rPr>
              <a:t>29</a:t>
            </a:fld>
            <a:endParaRPr kumimoji="1" lang="ja-JP" altLang="en-US">
              <a:latin typeface="HGP明朝B" panose="02020800000000000000" pitchFamily="18" charset="-128"/>
              <a:ea typeface="HGP明朝B" panose="02020800000000000000" pitchFamily="18" charset="-128"/>
            </a:endParaRPr>
          </a:p>
        </p:txBody>
      </p:sp>
    </p:spTree>
    <p:extLst>
      <p:ext uri="{BB962C8B-B14F-4D97-AF65-F5344CB8AC3E}">
        <p14:creationId xmlns:p14="http://schemas.microsoft.com/office/powerpoint/2010/main" val="3886910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グラフ 2"/>
          <p:cNvGraphicFramePr/>
          <p:nvPr>
            <p:extLst>
              <p:ext uri="{D42A27DB-BD31-4B8C-83A1-F6EECF244321}">
                <p14:modId xmlns:p14="http://schemas.microsoft.com/office/powerpoint/2010/main" val="1080515714"/>
              </p:ext>
            </p:extLst>
          </p:nvPr>
        </p:nvGraphicFramePr>
        <p:xfrm>
          <a:off x="415685" y="546339"/>
          <a:ext cx="8216347" cy="4223026"/>
        </p:xfrm>
        <a:graphic>
          <a:graphicData uri="http://schemas.openxmlformats.org/drawingml/2006/chart">
            <c:chart xmlns:c="http://schemas.openxmlformats.org/drawingml/2006/chart" xmlns:r="http://schemas.openxmlformats.org/officeDocument/2006/relationships" r:id="rId3"/>
          </a:graphicData>
        </a:graphic>
      </p:graphicFrame>
      <p:sp>
        <p:nvSpPr>
          <p:cNvPr id="5" name="テキスト ボックス 4"/>
          <p:cNvSpPr txBox="1"/>
          <p:nvPr/>
        </p:nvSpPr>
        <p:spPr>
          <a:xfrm>
            <a:off x="400050" y="619125"/>
            <a:ext cx="646331" cy="369332"/>
          </a:xfrm>
          <a:prstGeom prst="rect">
            <a:avLst/>
          </a:prstGeom>
          <a:noFill/>
        </p:spPr>
        <p:txBody>
          <a:bodyPr wrap="none" rtlCol="0" anchor="t">
            <a:spAutoFit/>
          </a:bodyPr>
          <a:lstStyle/>
          <a:p>
            <a:r>
              <a:rPr lang="x-none" altLang="en-US" dirty="0"/>
              <a:t>（億）</a:t>
            </a:r>
            <a:endParaRPr kumimoji="1" lang="x-none" altLang="en-US" dirty="0"/>
          </a:p>
        </p:txBody>
      </p:sp>
      <p:sp>
        <p:nvSpPr>
          <p:cNvPr id="6" name="テキスト ボックス 5"/>
          <p:cNvSpPr txBox="1"/>
          <p:nvPr/>
        </p:nvSpPr>
        <p:spPr>
          <a:xfrm>
            <a:off x="8429625" y="4305300"/>
            <a:ext cx="646331" cy="369332"/>
          </a:xfrm>
          <a:prstGeom prst="rect">
            <a:avLst/>
          </a:prstGeom>
          <a:noFill/>
        </p:spPr>
        <p:txBody>
          <a:bodyPr wrap="none" rtlCol="0" anchor="t">
            <a:spAutoFit/>
          </a:bodyPr>
          <a:lstStyle/>
          <a:p>
            <a:r>
              <a:rPr kumimoji="1" lang="x-none" altLang="en-US" dirty="0"/>
              <a:t>（年）</a:t>
            </a:r>
          </a:p>
        </p:txBody>
      </p:sp>
      <p:sp>
        <p:nvSpPr>
          <p:cNvPr id="7" name="テキスト ボックス 6"/>
          <p:cNvSpPr txBox="1"/>
          <p:nvPr/>
        </p:nvSpPr>
        <p:spPr>
          <a:xfrm>
            <a:off x="4600755" y="4638675"/>
            <a:ext cx="4548503" cy="369332"/>
          </a:xfrm>
          <a:prstGeom prst="rect">
            <a:avLst/>
          </a:prstGeom>
          <a:noFill/>
        </p:spPr>
        <p:txBody>
          <a:bodyPr wrap="none" rtlCol="0" anchor="t">
            <a:spAutoFit/>
          </a:bodyPr>
          <a:lstStyle/>
          <a:p>
            <a:r>
              <a:rPr kumimoji="1" lang="x-none" altLang="x-none" i="1" dirty="0"/>
              <a:t>(多チャンネル放送の現状と課題　2015-2016)</a:t>
            </a:r>
            <a:endParaRPr kumimoji="1" lang="x-none" altLang="x-none" i="1" dirty="0">
              <a:solidFill>
                <a:srgbClr val="000000"/>
              </a:solidFill>
              <a:latin typeface="Calibri"/>
            </a:endParaRPr>
          </a:p>
        </p:txBody>
      </p:sp>
      <p:sp>
        <p:nvSpPr>
          <p:cNvPr id="8" name="タイトル 1"/>
          <p:cNvSpPr txBox="1">
            <a:spLocks/>
          </p:cNvSpPr>
          <p:nvPr/>
        </p:nvSpPr>
        <p:spPr>
          <a:xfrm>
            <a:off x="186905" y="43132"/>
            <a:ext cx="1176172" cy="493712"/>
          </a:xfrm>
          <a:prstGeom prst="rect">
            <a:avLst/>
          </a:prstGeom>
        </p:spPr>
        <p:txBody>
          <a:bodyPr vert="horz" lIns="91440" tIns="45720" rIns="91440" bIns="45720" rtlCol="0" anchor="ctr">
            <a:noAutofit/>
          </a:bodyPr>
          <a:lstStyle>
            <a:lvl1pPr algn="ctr" defTabSz="457200" rtl="0" eaLnBrk="1" latinLnBrk="0" hangingPunct="1">
              <a:spcBef>
                <a:spcPct val="0"/>
              </a:spcBef>
              <a:buNone/>
              <a:defRPr kumimoji="1" sz="4400" kern="1200">
                <a:solidFill>
                  <a:schemeClr val="tx1"/>
                </a:solidFill>
                <a:latin typeface="+mj-lt"/>
                <a:ea typeface="+mj-ea"/>
                <a:cs typeface="+mj-cs"/>
              </a:defRPr>
            </a:lvl1pPr>
          </a:lstStyle>
          <a:p>
            <a:r>
              <a:rPr lang="x-none" altLang="x-none" sz="1800" dirty="0">
                <a:solidFill>
                  <a:srgbClr val="000000"/>
                </a:solidFill>
                <a:latin typeface="HGS明朝B" panose="02020800000000000000" pitchFamily="18" charset="-128"/>
                <a:ea typeface="HGS明朝B" panose="02020800000000000000" pitchFamily="18" charset="-128"/>
              </a:rPr>
              <a:t>現状分析</a:t>
            </a:r>
          </a:p>
        </p:txBody>
      </p:sp>
      <p:sp>
        <p:nvSpPr>
          <p:cNvPr id="2" name="テキスト ボックス 1"/>
          <p:cNvSpPr txBox="1"/>
          <p:nvPr/>
        </p:nvSpPr>
        <p:spPr>
          <a:xfrm>
            <a:off x="3352800" y="5715000"/>
            <a:ext cx="2743200" cy="369332"/>
          </a:xfrm>
          <a:prstGeom prst="rect">
            <a:avLst/>
          </a:prstGeom>
        </p:spPr>
        <p:txBody>
          <a:bodyPr rtlCol="0">
            <a:spAutoFit/>
          </a:bodyPr>
          <a:lstStyle/>
          <a:p>
            <a:pPr algn="ctr"/>
            <a:endParaRPr lang="x-none" altLang="x-none" dirty="0">
              <a:solidFill>
                <a:srgbClr val="000000"/>
              </a:solidFill>
              <a:latin typeface="ＭＳ Ｐゴシック"/>
            </a:endParaRPr>
          </a:p>
        </p:txBody>
      </p:sp>
      <p:sp>
        <p:nvSpPr>
          <p:cNvPr id="4" name="テキスト ボックス 3"/>
          <p:cNvSpPr txBox="1"/>
          <p:nvPr/>
        </p:nvSpPr>
        <p:spPr>
          <a:xfrm>
            <a:off x="13597" y="5380092"/>
            <a:ext cx="9421605" cy="954107"/>
          </a:xfrm>
          <a:prstGeom prst="rect">
            <a:avLst/>
          </a:prstGeom>
        </p:spPr>
        <p:txBody>
          <a:bodyPr rtlCol="0">
            <a:spAutoFit/>
          </a:bodyPr>
          <a:lstStyle/>
          <a:p>
            <a:r>
              <a:rPr lang="x-none" altLang="x-none" sz="2400" dirty="0">
                <a:solidFill>
                  <a:srgbClr val="000000"/>
                </a:solidFill>
                <a:latin typeface="HGS明朝B" panose="02020800000000000000" pitchFamily="18" charset="-128"/>
                <a:ea typeface="HGS明朝B" panose="02020800000000000000" pitchFamily="18" charset="-128"/>
              </a:rPr>
              <a:t>年々、市場規模が拡大しており、</a:t>
            </a:r>
          </a:p>
          <a:p>
            <a:r>
              <a:rPr lang="x-none" altLang="x-none" sz="2400" dirty="0">
                <a:solidFill>
                  <a:srgbClr val="000000"/>
                </a:solidFill>
                <a:latin typeface="HGS明朝B" panose="02020800000000000000" pitchFamily="18" charset="-128"/>
                <a:ea typeface="HGS明朝B" panose="02020800000000000000" pitchFamily="18" charset="-128"/>
              </a:rPr>
              <a:t>２０２０年には</a:t>
            </a:r>
            <a:r>
              <a:rPr lang="x-none" altLang="x-none" sz="3200" dirty="0">
                <a:solidFill>
                  <a:srgbClr val="C00000"/>
                </a:solidFill>
                <a:latin typeface="HGS明朝B" panose="02020800000000000000" pitchFamily="18" charset="-128"/>
                <a:ea typeface="HGS明朝B" panose="02020800000000000000" pitchFamily="18" charset="-128"/>
              </a:rPr>
              <a:t>２０００億円を突破</a:t>
            </a:r>
            <a:r>
              <a:rPr lang="x-none" altLang="x-none" sz="2400" dirty="0">
                <a:solidFill>
                  <a:srgbClr val="000000"/>
                </a:solidFill>
                <a:latin typeface="HGS明朝B" panose="02020800000000000000" pitchFamily="18" charset="-128"/>
                <a:ea typeface="HGS明朝B" panose="02020800000000000000" pitchFamily="18" charset="-128"/>
              </a:rPr>
              <a:t>すると予測されている。</a:t>
            </a:r>
          </a:p>
        </p:txBody>
      </p:sp>
      <p:sp>
        <p:nvSpPr>
          <p:cNvPr id="9" name="スライド番号プレースホルダー 8"/>
          <p:cNvSpPr>
            <a:spLocks noGrp="1"/>
          </p:cNvSpPr>
          <p:nvPr>
            <p:ph type="sldNum" sz="quarter" idx="12"/>
          </p:nvPr>
        </p:nvSpPr>
        <p:spPr/>
        <p:txBody>
          <a:bodyPr/>
          <a:lstStyle/>
          <a:p>
            <a:fld id="{3716F7F3-095C-FF4D-AF29-008D5C28A395}" type="slidenum">
              <a:rPr kumimoji="1" lang="ja-JP" altLang="en-US" smtClean="0"/>
              <a:t>3</a:t>
            </a:fld>
            <a:endParaRPr kumimoji="1" lang="ja-JP" altLang="en-US" dirty="0"/>
          </a:p>
        </p:txBody>
      </p:sp>
    </p:spTree>
    <p:extLst>
      <p:ext uri="{BB962C8B-B14F-4D97-AF65-F5344CB8AC3E}">
        <p14:creationId xmlns:p14="http://schemas.microsoft.com/office/powerpoint/2010/main" val="195628746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kumimoji="1" lang="x-none" altLang="x-none">
                <a:latin typeface="HGP明朝B" panose="02020800000000000000" pitchFamily="18" charset="-128"/>
                <a:ea typeface="HGP明朝B" panose="02020800000000000000" pitchFamily="18" charset="-128"/>
              </a:rPr>
              <a:t>研究目的</a:t>
            </a:r>
            <a:endParaRPr kumimoji="1" lang="x-none" altLang="x-none">
              <a:solidFill>
                <a:srgbClr val="000000"/>
              </a:solidFill>
              <a:latin typeface="HGP明朝B" panose="02020800000000000000" pitchFamily="18" charset="-128"/>
              <a:ea typeface="HGP明朝B" panose="02020800000000000000" pitchFamily="18" charset="-128"/>
            </a:endParaRPr>
          </a:p>
        </p:txBody>
      </p:sp>
      <p:sp>
        <p:nvSpPr>
          <p:cNvPr id="3" name="コンテンツ プレースホルダー 2"/>
          <p:cNvSpPr>
            <a:spLocks noGrp="1"/>
          </p:cNvSpPr>
          <p:nvPr>
            <p:ph idx="1"/>
          </p:nvPr>
        </p:nvSpPr>
        <p:spPr>
          <a:xfrm>
            <a:off x="457200" y="2247900"/>
            <a:ext cx="8229600" cy="1551997"/>
          </a:xfrm>
        </p:spPr>
        <p:txBody>
          <a:bodyPr vert="horz" lIns="91440" tIns="45720" rIns="91440" bIns="45720" rtlCol="0" anchor="t">
            <a:normAutofit lnSpcReduction="10000"/>
          </a:bodyPr>
          <a:lstStyle/>
          <a:p>
            <a:pPr marL="0" indent="0">
              <a:buNone/>
            </a:pPr>
            <a:r>
              <a:rPr kumimoji="1" lang="x-none" altLang="x-none">
                <a:latin typeface="HGP明朝B" panose="02020800000000000000" pitchFamily="18" charset="-128"/>
                <a:ea typeface="HGP明朝B" panose="02020800000000000000" pitchFamily="18" charset="-128"/>
              </a:rPr>
              <a:t>複数の作品をレコメンドするSVODにおいてどのような組み合わせが意外性を向上させるのかを明らかにする。</a:t>
            </a:r>
          </a:p>
        </p:txBody>
      </p:sp>
      <p:pic>
        <p:nvPicPr>
          <p:cNvPr id="4" name="図 3" descr="figure_ouen_cheerleader.png"/>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rot="-300000">
            <a:off x="548388" y="4465772"/>
            <a:ext cx="2023598" cy="2107835"/>
          </a:xfrm>
          <a:prstGeom prst="rect">
            <a:avLst/>
          </a:prstGeom>
        </p:spPr>
      </p:pic>
      <p:pic>
        <p:nvPicPr>
          <p:cNvPr id="5" name="図 4" descr="figure_ouen_cheerleader.png"/>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rot="60000" flipH="1">
            <a:off x="6825655" y="4386881"/>
            <a:ext cx="2083686" cy="2170435"/>
          </a:xfrm>
          <a:prstGeom prst="rect">
            <a:avLst/>
          </a:prstGeom>
        </p:spPr>
      </p:pic>
      <p:sp>
        <p:nvSpPr>
          <p:cNvPr id="6" name="スライド番号プレースホルダー 5"/>
          <p:cNvSpPr>
            <a:spLocks noGrp="1"/>
          </p:cNvSpPr>
          <p:nvPr>
            <p:ph type="sldNum" sz="quarter" idx="12"/>
          </p:nvPr>
        </p:nvSpPr>
        <p:spPr/>
        <p:txBody>
          <a:bodyPr/>
          <a:lstStyle/>
          <a:p>
            <a:fld id="{3716F7F3-095C-FF4D-AF29-008D5C28A395}" type="slidenum">
              <a:rPr kumimoji="1" lang="ja-JP" altLang="en-US" smtClean="0">
                <a:latin typeface="HGP明朝B" panose="02020800000000000000" pitchFamily="18" charset="-128"/>
                <a:ea typeface="HGP明朝B" panose="02020800000000000000" pitchFamily="18" charset="-128"/>
              </a:rPr>
              <a:t>30</a:t>
            </a:fld>
            <a:endParaRPr kumimoji="1" lang="ja-JP" altLang="en-US">
              <a:latin typeface="HGP明朝B" panose="02020800000000000000" pitchFamily="18" charset="-128"/>
              <a:ea typeface="HGP明朝B" panose="02020800000000000000" pitchFamily="18" charset="-128"/>
            </a:endParaRPr>
          </a:p>
        </p:txBody>
      </p:sp>
    </p:spTree>
    <p:extLst>
      <p:ext uri="{BB962C8B-B14F-4D97-AF65-F5344CB8AC3E}">
        <p14:creationId xmlns:p14="http://schemas.microsoft.com/office/powerpoint/2010/main" val="239522370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1"/>
          <p:cNvSpPr txBox="1">
            <a:spLocks/>
          </p:cNvSpPr>
          <p:nvPr/>
        </p:nvSpPr>
        <p:spPr>
          <a:xfrm>
            <a:off x="186905" y="43132"/>
            <a:ext cx="1176172" cy="493712"/>
          </a:xfrm>
          <a:prstGeom prst="rect">
            <a:avLst/>
          </a:prstGeom>
        </p:spPr>
        <p:txBody>
          <a:bodyPr vert="horz" lIns="91440" tIns="45720" rIns="91440" bIns="45720" rtlCol="0" anchor="ctr">
            <a:noAutofit/>
          </a:bodyPr>
          <a:lstStyle>
            <a:lvl1pPr algn="ctr" defTabSz="457200" rtl="0" eaLnBrk="1" latinLnBrk="0" hangingPunct="1">
              <a:spcBef>
                <a:spcPct val="0"/>
              </a:spcBef>
              <a:buNone/>
              <a:defRPr kumimoji="1" sz="4400" kern="1200">
                <a:solidFill>
                  <a:schemeClr val="tx1"/>
                </a:solidFill>
                <a:latin typeface="+mj-lt"/>
                <a:ea typeface="+mj-ea"/>
                <a:cs typeface="+mj-cs"/>
              </a:defRPr>
            </a:lvl1pPr>
          </a:lstStyle>
          <a:p>
            <a:r>
              <a:rPr lang="x-none" altLang="x-none" sz="1800">
                <a:latin typeface="HGP明朝B" panose="02020800000000000000" pitchFamily="18" charset="-128"/>
                <a:ea typeface="HGP明朝B" panose="02020800000000000000" pitchFamily="18" charset="-128"/>
              </a:rPr>
              <a:t>仮説導出</a:t>
            </a:r>
            <a:endParaRPr lang="x-none" altLang="x-none" sz="1800">
              <a:solidFill>
                <a:srgbClr val="000000"/>
              </a:solidFill>
              <a:latin typeface="HGP明朝B" panose="02020800000000000000" pitchFamily="18" charset="-128"/>
              <a:ea typeface="HGP明朝B" panose="02020800000000000000" pitchFamily="18" charset="-128"/>
            </a:endParaRPr>
          </a:p>
        </p:txBody>
      </p:sp>
      <p:sp>
        <p:nvSpPr>
          <p:cNvPr id="13" name="タイトル 12"/>
          <p:cNvSpPr>
            <a:spLocks noGrp="1"/>
          </p:cNvSpPr>
          <p:nvPr>
            <p:ph type="title"/>
          </p:nvPr>
        </p:nvSpPr>
        <p:spPr/>
        <p:txBody>
          <a:bodyPr>
            <a:normAutofit/>
          </a:bodyPr>
          <a:lstStyle/>
          <a:p>
            <a:r>
              <a:rPr kumimoji="1" lang="x-none" altLang="x-none" sz="2400">
                <a:latin typeface="HGP明朝B" panose="02020800000000000000" pitchFamily="18" charset="-128"/>
                <a:ea typeface="HGP明朝B" panose="02020800000000000000" pitchFamily="18" charset="-128"/>
              </a:rPr>
              <a:t>そもそも意外性とはどういう概念なのか？</a:t>
            </a:r>
            <a:endParaRPr kumimoji="1" lang="x-none" altLang="x-none" sz="2400">
              <a:solidFill>
                <a:srgbClr val="000000"/>
              </a:solidFill>
              <a:latin typeface="HGP明朝B" panose="02020800000000000000" pitchFamily="18" charset="-128"/>
              <a:ea typeface="HGP明朝B" panose="02020800000000000000" pitchFamily="18" charset="-128"/>
            </a:endParaRPr>
          </a:p>
        </p:txBody>
      </p:sp>
      <p:sp>
        <p:nvSpPr>
          <p:cNvPr id="18" name="四角形: 角を丸くする 17"/>
          <p:cNvSpPr/>
          <p:nvPr/>
        </p:nvSpPr>
        <p:spPr>
          <a:xfrm>
            <a:off x="355274" y="1800225"/>
            <a:ext cx="8317282" cy="1885950"/>
          </a:xfrm>
          <a:prstGeom prst="roundRect">
            <a:avLst/>
          </a:prstGeom>
          <a:ln w="57150"/>
        </p:spPr>
        <p:style>
          <a:lnRef idx="2">
            <a:schemeClr val="dk1"/>
          </a:lnRef>
          <a:fillRef idx="1">
            <a:schemeClr val="lt1"/>
          </a:fillRef>
          <a:effectRef idx="0">
            <a:schemeClr val="dk1"/>
          </a:effectRef>
          <a:fontRef idx="minor">
            <a:schemeClr val="dk1"/>
          </a:fontRef>
        </p:style>
        <p:txBody>
          <a:bodyPr rtlCol="0" anchor="ctr"/>
          <a:lstStyle/>
          <a:p>
            <a:pPr algn="ctr"/>
            <a:r>
              <a:rPr lang="x-none" altLang="x-none" sz="2800">
                <a:latin typeface="HGP明朝B" panose="02020800000000000000" pitchFamily="18" charset="-128"/>
                <a:ea typeface="HGP明朝B" panose="02020800000000000000" pitchFamily="18" charset="-128"/>
              </a:rPr>
              <a:t>すでに解釈された意味に対する反応で、</a:t>
            </a:r>
          </a:p>
          <a:p>
            <a:pPr algn="ctr"/>
            <a:r>
              <a:rPr lang="x-none" altLang="x-none" sz="2800">
                <a:latin typeface="HGP明朝B" panose="02020800000000000000" pitchFamily="18" charset="-128"/>
                <a:ea typeface="HGP明朝B" panose="02020800000000000000" pitchFamily="18" charset="-128"/>
              </a:rPr>
              <a:t>「予想に反した時」の典型的な反応である。</a:t>
            </a:r>
          </a:p>
          <a:p>
            <a:pPr algn="r"/>
            <a:r>
              <a:rPr lang="x-none" altLang="x-none" sz="2800" i="1">
                <a:solidFill>
                  <a:srgbClr val="000000"/>
                </a:solidFill>
                <a:latin typeface="HGP明朝B" panose="02020800000000000000" pitchFamily="18" charset="-128"/>
                <a:ea typeface="HGP明朝B" panose="02020800000000000000" pitchFamily="18" charset="-128"/>
              </a:rPr>
              <a:t>（ 山根 2005 ）</a:t>
            </a:r>
            <a:endParaRPr lang="x-none" altLang="x-none" sz="2800">
              <a:solidFill>
                <a:srgbClr val="000000"/>
              </a:solidFill>
              <a:latin typeface="HGP明朝B" panose="02020800000000000000" pitchFamily="18" charset="-128"/>
              <a:ea typeface="HGP明朝B" panose="02020800000000000000" pitchFamily="18" charset="-128"/>
            </a:endParaRPr>
          </a:p>
        </p:txBody>
      </p:sp>
      <p:sp>
        <p:nvSpPr>
          <p:cNvPr id="19" name="テキスト ボックス 18"/>
          <p:cNvSpPr txBox="1"/>
          <p:nvPr/>
        </p:nvSpPr>
        <p:spPr>
          <a:xfrm>
            <a:off x="104733" y="5448300"/>
            <a:ext cx="8738947" cy="584775"/>
          </a:xfrm>
          <a:prstGeom prst="rect">
            <a:avLst/>
          </a:prstGeom>
        </p:spPr>
        <p:txBody>
          <a:bodyPr wrap="square" rtlCol="0" anchor="t">
            <a:spAutoFit/>
          </a:bodyPr>
          <a:lstStyle/>
          <a:p>
            <a:pPr algn="ctr"/>
            <a:r>
              <a:rPr lang="x-none" altLang="x-none" sz="3200">
                <a:solidFill>
                  <a:srgbClr val="000000"/>
                </a:solidFill>
                <a:latin typeface="HGP明朝B" panose="02020800000000000000" pitchFamily="18" charset="-128"/>
                <a:ea typeface="HGP明朝B" panose="02020800000000000000" pitchFamily="18" charset="-128"/>
              </a:rPr>
              <a:t>人は自分の予想に反した時に意外性を感じる！</a:t>
            </a:r>
          </a:p>
        </p:txBody>
      </p:sp>
      <p:sp>
        <p:nvSpPr>
          <p:cNvPr id="20" name="矢印: 下 19"/>
          <p:cNvSpPr/>
          <p:nvPr/>
        </p:nvSpPr>
        <p:spPr>
          <a:xfrm>
            <a:off x="4270988" y="4095750"/>
            <a:ext cx="484632" cy="978408"/>
          </a:xfrm>
          <a:prstGeom prst="downArrow">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ja-JP" altLang="en-US">
              <a:latin typeface="HGP明朝B" panose="02020800000000000000" pitchFamily="18" charset="-128"/>
              <a:ea typeface="HGP明朝B" panose="02020800000000000000" pitchFamily="18" charset="-128"/>
            </a:endParaRPr>
          </a:p>
        </p:txBody>
      </p:sp>
      <p:sp>
        <p:nvSpPr>
          <p:cNvPr id="2" name="スライド番号プレースホルダー 1"/>
          <p:cNvSpPr>
            <a:spLocks noGrp="1"/>
          </p:cNvSpPr>
          <p:nvPr>
            <p:ph type="sldNum" sz="quarter" idx="12"/>
          </p:nvPr>
        </p:nvSpPr>
        <p:spPr/>
        <p:txBody>
          <a:bodyPr/>
          <a:lstStyle/>
          <a:p>
            <a:fld id="{3716F7F3-095C-FF4D-AF29-008D5C28A395}" type="slidenum">
              <a:rPr kumimoji="1" lang="ja-JP" altLang="en-US" smtClean="0">
                <a:latin typeface="HGP明朝B" panose="02020800000000000000" pitchFamily="18" charset="-128"/>
                <a:ea typeface="HGP明朝B" panose="02020800000000000000" pitchFamily="18" charset="-128"/>
              </a:rPr>
              <a:t>31</a:t>
            </a:fld>
            <a:endParaRPr kumimoji="1" lang="ja-JP" altLang="en-US">
              <a:latin typeface="HGP明朝B" panose="02020800000000000000" pitchFamily="18" charset="-128"/>
              <a:ea typeface="HGP明朝B" panose="02020800000000000000" pitchFamily="18" charset="-128"/>
            </a:endParaRPr>
          </a:p>
        </p:txBody>
      </p:sp>
    </p:spTree>
    <p:extLst>
      <p:ext uri="{BB962C8B-B14F-4D97-AF65-F5344CB8AC3E}">
        <p14:creationId xmlns:p14="http://schemas.microsoft.com/office/powerpoint/2010/main" val="405829539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爆発: 8 pt 14"/>
          <p:cNvSpPr/>
          <p:nvPr/>
        </p:nvSpPr>
        <p:spPr>
          <a:xfrm>
            <a:off x="-76203" y="2227080"/>
            <a:ext cx="2588791" cy="1985963"/>
          </a:xfrm>
          <a:prstGeom prst="irregularSeal1">
            <a:avLst/>
          </a:prstGeom>
          <a:ln w="57150"/>
        </p:spPr>
        <p:style>
          <a:lnRef idx="2">
            <a:schemeClr val="accent2"/>
          </a:lnRef>
          <a:fillRef idx="1">
            <a:schemeClr val="lt1"/>
          </a:fillRef>
          <a:effectRef idx="0">
            <a:schemeClr val="accent2"/>
          </a:effectRef>
          <a:fontRef idx="minor">
            <a:schemeClr val="dk1"/>
          </a:fontRef>
        </p:style>
        <p:txBody>
          <a:bodyPr rtlCol="0" anchor="ctr"/>
          <a:lstStyle/>
          <a:p>
            <a:pPr algn="ctr"/>
            <a:endParaRPr lang="ja-JP" altLang="en-US">
              <a:latin typeface="HGP明朝B" panose="02020800000000000000" pitchFamily="18" charset="-128"/>
              <a:ea typeface="HGP明朝B" panose="02020800000000000000" pitchFamily="18" charset="-128"/>
            </a:endParaRPr>
          </a:p>
        </p:txBody>
      </p:sp>
      <p:sp>
        <p:nvSpPr>
          <p:cNvPr id="2" name="タイトル 1"/>
          <p:cNvSpPr>
            <a:spLocks noGrp="1"/>
          </p:cNvSpPr>
          <p:nvPr>
            <p:ph type="title"/>
          </p:nvPr>
        </p:nvSpPr>
        <p:spPr>
          <a:xfrm>
            <a:off x="514350" y="295275"/>
            <a:ext cx="2866552" cy="1143000"/>
          </a:xfrm>
        </p:spPr>
        <p:txBody>
          <a:bodyPr>
            <a:normAutofit/>
          </a:bodyPr>
          <a:lstStyle/>
          <a:p>
            <a:pPr algn="l"/>
            <a:r>
              <a:rPr kumimoji="1" lang="x-none" altLang="x-none" sz="2400" dirty="0">
                <a:latin typeface="HGP明朝B" panose="02020800000000000000" pitchFamily="18" charset="-128"/>
                <a:ea typeface="HGP明朝B" panose="02020800000000000000" pitchFamily="18" charset="-128"/>
              </a:rPr>
              <a:t>「予想に反した時」</a:t>
            </a:r>
            <a:endParaRPr kumimoji="1" lang="x-none" altLang="x-none" sz="2400" dirty="0">
              <a:solidFill>
                <a:srgbClr val="000000"/>
              </a:solidFill>
              <a:latin typeface="HGP明朝B" panose="02020800000000000000" pitchFamily="18" charset="-128"/>
              <a:ea typeface="HGP明朝B" panose="02020800000000000000" pitchFamily="18" charset="-128"/>
            </a:endParaRPr>
          </a:p>
        </p:txBody>
      </p:sp>
      <p:sp>
        <p:nvSpPr>
          <p:cNvPr id="3" name="コンテンツ プレースホルダー 2"/>
          <p:cNvSpPr>
            <a:spLocks noGrp="1"/>
          </p:cNvSpPr>
          <p:nvPr>
            <p:ph idx="1"/>
          </p:nvPr>
        </p:nvSpPr>
        <p:spPr>
          <a:xfrm>
            <a:off x="514350" y="1093409"/>
            <a:ext cx="9051166" cy="1004611"/>
          </a:xfrm>
        </p:spPr>
        <p:txBody>
          <a:bodyPr vert="horz" lIns="91440" tIns="45720" rIns="91440" bIns="45720" rtlCol="0" anchor="t">
            <a:noAutofit/>
          </a:bodyPr>
          <a:lstStyle/>
          <a:p>
            <a:pPr marL="0" indent="0">
              <a:buNone/>
            </a:pPr>
            <a:r>
              <a:rPr kumimoji="1" lang="x-none" altLang="x-none" sz="2800" dirty="0" smtClean="0">
                <a:latin typeface="HGP明朝B" panose="02020800000000000000" pitchFamily="18" charset="-128"/>
                <a:ea typeface="HGP明朝B" panose="02020800000000000000" pitchFamily="18" charset="-128"/>
              </a:rPr>
              <a:t>事前知識と提示された情報が一致していない時。</a:t>
            </a:r>
            <a:r>
              <a:rPr kumimoji="1" lang="ja-JP" altLang="en-US" sz="1800" dirty="0" smtClean="0">
                <a:solidFill>
                  <a:srgbClr val="000000"/>
                </a:solidFill>
                <a:latin typeface="HGP明朝B" panose="02020800000000000000" pitchFamily="18" charset="-128"/>
                <a:ea typeface="HGP明朝B" panose="02020800000000000000" pitchFamily="18" charset="-128"/>
              </a:rPr>
              <a:t>と考えると</a:t>
            </a:r>
            <a:r>
              <a:rPr kumimoji="1" lang="en-US" altLang="ja-JP" sz="1800" dirty="0" smtClean="0">
                <a:solidFill>
                  <a:srgbClr val="000000"/>
                </a:solidFill>
                <a:latin typeface="HGP明朝B" panose="02020800000000000000" pitchFamily="18" charset="-128"/>
                <a:ea typeface="HGP明朝B" panose="02020800000000000000" pitchFamily="18" charset="-128"/>
              </a:rPr>
              <a:t>―</a:t>
            </a:r>
            <a:endParaRPr kumimoji="1" lang="x-none" altLang="x-none" sz="1800" dirty="0">
              <a:solidFill>
                <a:srgbClr val="000000"/>
              </a:solidFill>
              <a:latin typeface="HGP明朝B" panose="02020800000000000000" pitchFamily="18" charset="-128"/>
              <a:ea typeface="HGP明朝B" panose="02020800000000000000" pitchFamily="18" charset="-128"/>
            </a:endParaRPr>
          </a:p>
        </p:txBody>
      </p:sp>
      <p:sp>
        <p:nvSpPr>
          <p:cNvPr id="4" name="タイトル 1"/>
          <p:cNvSpPr txBox="1">
            <a:spLocks/>
          </p:cNvSpPr>
          <p:nvPr/>
        </p:nvSpPr>
        <p:spPr>
          <a:xfrm>
            <a:off x="186905" y="43132"/>
            <a:ext cx="1176172" cy="493712"/>
          </a:xfrm>
          <a:prstGeom prst="rect">
            <a:avLst/>
          </a:prstGeom>
        </p:spPr>
        <p:txBody>
          <a:bodyPr vert="horz" lIns="91440" tIns="45720" rIns="91440" bIns="45720" rtlCol="0" anchor="ctr">
            <a:noAutofit/>
          </a:bodyPr>
          <a:lstStyle>
            <a:lvl1pPr algn="ctr" defTabSz="457200" rtl="0" eaLnBrk="1" latinLnBrk="0" hangingPunct="1">
              <a:spcBef>
                <a:spcPct val="0"/>
              </a:spcBef>
              <a:buNone/>
              <a:defRPr kumimoji="1" sz="4400" kern="1200">
                <a:solidFill>
                  <a:schemeClr val="tx1"/>
                </a:solidFill>
                <a:latin typeface="+mj-lt"/>
                <a:ea typeface="+mj-ea"/>
                <a:cs typeface="+mj-cs"/>
              </a:defRPr>
            </a:lvl1pPr>
          </a:lstStyle>
          <a:p>
            <a:r>
              <a:rPr lang="x-none" altLang="x-none" sz="1800">
                <a:latin typeface="HGP明朝B" panose="02020800000000000000" pitchFamily="18" charset="-128"/>
                <a:ea typeface="HGP明朝B" panose="02020800000000000000" pitchFamily="18" charset="-128"/>
              </a:rPr>
              <a:t>仮説導出</a:t>
            </a:r>
            <a:endParaRPr lang="x-none" altLang="x-none" sz="1800">
              <a:solidFill>
                <a:srgbClr val="000000"/>
              </a:solidFill>
              <a:latin typeface="HGP明朝B" panose="02020800000000000000" pitchFamily="18" charset="-128"/>
              <a:ea typeface="HGP明朝B" panose="02020800000000000000" pitchFamily="18" charset="-128"/>
            </a:endParaRPr>
          </a:p>
        </p:txBody>
      </p:sp>
      <p:sp>
        <p:nvSpPr>
          <p:cNvPr id="7" name="楕円 6"/>
          <p:cNvSpPr/>
          <p:nvPr/>
        </p:nvSpPr>
        <p:spPr>
          <a:xfrm>
            <a:off x="2495550" y="2160405"/>
            <a:ext cx="6593716" cy="2119934"/>
          </a:xfrm>
          <a:prstGeom prst="ellipse">
            <a:avLst/>
          </a:prstGeom>
          <a:solidFill>
            <a:schemeClr val="accent2"/>
          </a:solidFill>
          <a:ln w="57150"/>
        </p:spPr>
        <p:style>
          <a:lnRef idx="2">
            <a:schemeClr val="dk1"/>
          </a:lnRef>
          <a:fillRef idx="1">
            <a:schemeClr val="lt1"/>
          </a:fillRef>
          <a:effectRef idx="0">
            <a:schemeClr val="dk1"/>
          </a:effectRef>
          <a:fontRef idx="minor">
            <a:schemeClr val="dk1"/>
          </a:fontRef>
        </p:style>
        <p:txBody>
          <a:bodyPr rtlCol="0" anchor="ctr"/>
          <a:lstStyle/>
          <a:p>
            <a:pPr algn="ctr"/>
            <a:endParaRPr lang="ja-JP" altLang="en-US">
              <a:latin typeface="HGP明朝B" panose="02020800000000000000" pitchFamily="18" charset="-128"/>
              <a:ea typeface="HGP明朝B" panose="02020800000000000000" pitchFamily="18" charset="-128"/>
            </a:endParaRPr>
          </a:p>
        </p:txBody>
      </p:sp>
      <p:sp>
        <p:nvSpPr>
          <p:cNvPr id="8" name="楕円 7"/>
          <p:cNvSpPr/>
          <p:nvPr/>
        </p:nvSpPr>
        <p:spPr>
          <a:xfrm>
            <a:off x="5162550" y="2598555"/>
            <a:ext cx="3576154" cy="1243013"/>
          </a:xfrm>
          <a:prstGeom prst="ellipse">
            <a:avLst/>
          </a:prstGeom>
          <a:solidFill>
            <a:schemeClr val="tx2">
              <a:lumMod val="40000"/>
              <a:lumOff val="60000"/>
            </a:schemeClr>
          </a:solidFill>
          <a:ln w="57150"/>
        </p:spPr>
        <p:style>
          <a:lnRef idx="2">
            <a:schemeClr val="dk1"/>
          </a:lnRef>
          <a:fillRef idx="1">
            <a:schemeClr val="lt1"/>
          </a:fillRef>
          <a:effectRef idx="0">
            <a:schemeClr val="dk1"/>
          </a:effectRef>
          <a:fontRef idx="minor">
            <a:schemeClr val="dk1"/>
          </a:fontRef>
        </p:style>
        <p:txBody>
          <a:bodyPr rtlCol="0" anchor="ctr"/>
          <a:lstStyle/>
          <a:p>
            <a:pPr algn="ctr"/>
            <a:r>
              <a:rPr lang="x-none" altLang="x-none" sz="2000" b="1" dirty="0">
                <a:latin typeface="HGP明朝B" panose="02020800000000000000" pitchFamily="18" charset="-128"/>
                <a:ea typeface="HGP明朝B" panose="02020800000000000000" pitchFamily="18" charset="-128"/>
              </a:rPr>
              <a:t>①習慣内かつ嗜好内</a:t>
            </a:r>
            <a:endParaRPr lang="x-none" altLang="x-none" sz="2000" b="1" dirty="0">
              <a:solidFill>
                <a:srgbClr val="000000"/>
              </a:solidFill>
              <a:latin typeface="HGP明朝B" panose="02020800000000000000" pitchFamily="18" charset="-128"/>
              <a:ea typeface="HGP明朝B" panose="02020800000000000000" pitchFamily="18" charset="-128"/>
            </a:endParaRPr>
          </a:p>
        </p:txBody>
      </p:sp>
      <p:sp>
        <p:nvSpPr>
          <p:cNvPr id="9" name="テキスト ボックス 8"/>
          <p:cNvSpPr txBox="1"/>
          <p:nvPr/>
        </p:nvSpPr>
        <p:spPr>
          <a:xfrm>
            <a:off x="2524256" y="2998605"/>
            <a:ext cx="2606999" cy="400110"/>
          </a:xfrm>
          <a:prstGeom prst="rect">
            <a:avLst/>
          </a:prstGeom>
        </p:spPr>
        <p:txBody>
          <a:bodyPr wrap="square" rtlCol="0" anchor="t">
            <a:spAutoFit/>
          </a:bodyPr>
          <a:lstStyle/>
          <a:p>
            <a:pPr algn="ctr"/>
            <a:r>
              <a:rPr lang="x-none" altLang="x-none" sz="2000" b="1" dirty="0">
                <a:latin typeface="HGP明朝B" panose="02020800000000000000" pitchFamily="18" charset="-128"/>
                <a:ea typeface="HGP明朝B" panose="02020800000000000000" pitchFamily="18" charset="-128"/>
              </a:rPr>
              <a:t>②習慣外だが嗜好内</a:t>
            </a:r>
          </a:p>
        </p:txBody>
      </p:sp>
      <p:sp>
        <p:nvSpPr>
          <p:cNvPr id="10" name="テキスト ボックス 9"/>
          <p:cNvSpPr txBox="1"/>
          <p:nvPr/>
        </p:nvSpPr>
        <p:spPr>
          <a:xfrm>
            <a:off x="-158495" y="2959654"/>
            <a:ext cx="2607130" cy="461665"/>
          </a:xfrm>
          <a:prstGeom prst="rect">
            <a:avLst/>
          </a:prstGeom>
        </p:spPr>
        <p:txBody>
          <a:bodyPr wrap="square" rtlCol="0" anchor="t">
            <a:spAutoFit/>
          </a:bodyPr>
          <a:lstStyle/>
          <a:p>
            <a:pPr algn="ctr"/>
            <a:r>
              <a:rPr lang="x-none" altLang="x-none" sz="2400" dirty="0">
                <a:solidFill>
                  <a:srgbClr val="000000"/>
                </a:solidFill>
                <a:latin typeface="HGP明朝B" panose="02020800000000000000" pitchFamily="18" charset="-128"/>
                <a:ea typeface="HGP明朝B" panose="02020800000000000000" pitchFamily="18" charset="-128"/>
              </a:rPr>
              <a:t>③嗜好外</a:t>
            </a:r>
          </a:p>
        </p:txBody>
      </p:sp>
      <p:sp>
        <p:nvSpPr>
          <p:cNvPr id="13" name="四角形: 角を丸くする 12"/>
          <p:cNvSpPr/>
          <p:nvPr/>
        </p:nvSpPr>
        <p:spPr>
          <a:xfrm>
            <a:off x="190500" y="4999289"/>
            <a:ext cx="8747125" cy="1044409"/>
          </a:xfrm>
          <a:prstGeom prst="roundRect">
            <a:avLst/>
          </a:prstGeom>
          <a:ln w="57150"/>
        </p:spPr>
        <p:style>
          <a:lnRef idx="2">
            <a:schemeClr val="dk1"/>
          </a:lnRef>
          <a:fillRef idx="1">
            <a:schemeClr val="lt1"/>
          </a:fillRef>
          <a:effectRef idx="0">
            <a:schemeClr val="dk1"/>
          </a:effectRef>
          <a:fontRef idx="minor">
            <a:schemeClr val="dk1"/>
          </a:fontRef>
        </p:style>
        <p:txBody>
          <a:bodyPr rtlCol="0" anchor="ctr"/>
          <a:lstStyle/>
          <a:p>
            <a:pPr algn="ctr"/>
            <a:r>
              <a:rPr lang="x-none" altLang="x-none" sz="2800">
                <a:latin typeface="HGP明朝B" panose="02020800000000000000" pitchFamily="18" charset="-128"/>
                <a:ea typeface="HGP明朝B" panose="02020800000000000000" pitchFamily="18" charset="-128"/>
              </a:rPr>
              <a:t>嗜好外の作品も </a:t>
            </a:r>
            <a:endParaRPr lang="x-none" altLang="en-US">
              <a:latin typeface="HGP明朝B" panose="02020800000000000000" pitchFamily="18" charset="-128"/>
              <a:ea typeface="HGP明朝B" panose="02020800000000000000" pitchFamily="18" charset="-128"/>
            </a:endParaRPr>
          </a:p>
          <a:p>
            <a:pPr algn="ctr"/>
            <a:r>
              <a:rPr lang="x-none" altLang="x-none" sz="2800">
                <a:latin typeface="HGP明朝B" panose="02020800000000000000" pitchFamily="18" charset="-128"/>
                <a:ea typeface="HGP明朝B" panose="02020800000000000000" pitchFamily="18" charset="-128"/>
              </a:rPr>
              <a:t>意外と感じることがあるのではないだろうか？</a:t>
            </a:r>
            <a:r>
              <a:rPr lang="x-none" altLang="x-none" sz="2800" dirty="0">
                <a:latin typeface="HGP明朝B" panose="02020800000000000000" pitchFamily="18" charset="-128"/>
                <a:ea typeface="HGP明朝B" panose="02020800000000000000" pitchFamily="18" charset="-128"/>
              </a:rPr>
              <a:t> </a:t>
            </a:r>
          </a:p>
        </p:txBody>
      </p:sp>
      <p:sp>
        <p:nvSpPr>
          <p:cNvPr id="5" name="スライド番号プレースホルダー 4"/>
          <p:cNvSpPr>
            <a:spLocks noGrp="1"/>
          </p:cNvSpPr>
          <p:nvPr>
            <p:ph type="sldNum" sz="quarter" idx="12"/>
          </p:nvPr>
        </p:nvSpPr>
        <p:spPr/>
        <p:txBody>
          <a:bodyPr/>
          <a:lstStyle/>
          <a:p>
            <a:fld id="{3716F7F3-095C-FF4D-AF29-008D5C28A395}" type="slidenum">
              <a:rPr kumimoji="1" lang="ja-JP" altLang="en-US" smtClean="0">
                <a:latin typeface="HGP明朝B" panose="02020800000000000000" pitchFamily="18" charset="-128"/>
                <a:ea typeface="HGP明朝B" panose="02020800000000000000" pitchFamily="18" charset="-128"/>
              </a:rPr>
              <a:t>32</a:t>
            </a:fld>
            <a:endParaRPr kumimoji="1" lang="ja-JP" altLang="en-US">
              <a:latin typeface="HGP明朝B" panose="02020800000000000000" pitchFamily="18" charset="-128"/>
              <a:ea typeface="HGP明朝B" panose="02020800000000000000" pitchFamily="18" charset="-128"/>
            </a:endParaRPr>
          </a:p>
        </p:txBody>
      </p:sp>
    </p:spTree>
    <p:extLst>
      <p:ext uri="{BB962C8B-B14F-4D97-AF65-F5344CB8AC3E}">
        <p14:creationId xmlns:p14="http://schemas.microsoft.com/office/powerpoint/2010/main" val="335733859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p:cNvSpPr>
            <a:spLocks noGrp="1"/>
          </p:cNvSpPr>
          <p:nvPr>
            <p:ph idx="1"/>
          </p:nvPr>
        </p:nvSpPr>
        <p:spPr>
          <a:xfrm>
            <a:off x="1352550" y="4851228"/>
            <a:ext cx="6540500" cy="1079925"/>
          </a:xfrm>
        </p:spPr>
        <p:txBody>
          <a:bodyPr vert="horz" lIns="91440" tIns="45720" rIns="91440" bIns="45720" rtlCol="0" anchor="t">
            <a:normAutofit/>
          </a:bodyPr>
          <a:lstStyle/>
          <a:p>
            <a:pPr marL="0" indent="0" algn="ctr">
              <a:buNone/>
            </a:pPr>
            <a:r>
              <a:rPr kumimoji="1" lang="x-none" altLang="x-none" dirty="0">
                <a:solidFill>
                  <a:srgbClr val="000000"/>
                </a:solidFill>
                <a:latin typeface="HGP明朝B" panose="02020800000000000000" pitchFamily="18" charset="-128"/>
                <a:ea typeface="HGP明朝B" panose="02020800000000000000" pitchFamily="18" charset="-128"/>
              </a:rPr>
              <a:t>では、どこまで意外感を出せば</a:t>
            </a:r>
            <a:r>
              <a:rPr kumimoji="1" lang="x-none" altLang="x-none" dirty="0">
                <a:latin typeface="HGP明朝B" panose="02020800000000000000" pitchFamily="18" charset="-128"/>
                <a:ea typeface="HGP明朝B" panose="02020800000000000000" pitchFamily="18" charset="-128"/>
              </a:rPr>
              <a:t/>
            </a:r>
            <a:br>
              <a:rPr kumimoji="1" lang="x-none" altLang="x-none" dirty="0">
                <a:latin typeface="HGP明朝B" panose="02020800000000000000" pitchFamily="18" charset="-128"/>
                <a:ea typeface="HGP明朝B" panose="02020800000000000000" pitchFamily="18" charset="-128"/>
              </a:rPr>
            </a:br>
            <a:r>
              <a:rPr kumimoji="1" lang="x-none" altLang="x-none" dirty="0">
                <a:solidFill>
                  <a:srgbClr val="000000"/>
                </a:solidFill>
                <a:latin typeface="HGP明朝B" panose="02020800000000000000" pitchFamily="18" charset="-128"/>
                <a:ea typeface="HGP明朝B" panose="02020800000000000000" pitchFamily="18" charset="-128"/>
              </a:rPr>
              <a:t>意外な作品になるのだろう？</a:t>
            </a:r>
          </a:p>
        </p:txBody>
      </p:sp>
      <p:sp>
        <p:nvSpPr>
          <p:cNvPr id="4" name="タイトル 1"/>
          <p:cNvSpPr txBox="1">
            <a:spLocks/>
          </p:cNvSpPr>
          <p:nvPr/>
        </p:nvSpPr>
        <p:spPr>
          <a:xfrm>
            <a:off x="187136" y="44032"/>
            <a:ext cx="1176172" cy="493712"/>
          </a:xfrm>
          <a:prstGeom prst="rect">
            <a:avLst/>
          </a:prstGeom>
        </p:spPr>
        <p:txBody>
          <a:bodyPr vert="horz" lIns="91440" tIns="45720" rIns="91440" bIns="45720" rtlCol="0" anchor="ctr">
            <a:noAutofit/>
          </a:bodyPr>
          <a:lstStyle>
            <a:lvl1pPr algn="ctr" defTabSz="457200" rtl="0" eaLnBrk="1" latinLnBrk="0" hangingPunct="1">
              <a:spcBef>
                <a:spcPct val="0"/>
              </a:spcBef>
              <a:buNone/>
              <a:defRPr kumimoji="1" sz="4400" kern="1200">
                <a:solidFill>
                  <a:schemeClr val="tx1"/>
                </a:solidFill>
                <a:latin typeface="+mj-lt"/>
                <a:ea typeface="+mj-ea"/>
                <a:cs typeface="+mj-cs"/>
              </a:defRPr>
            </a:lvl1pPr>
          </a:lstStyle>
          <a:p>
            <a:r>
              <a:rPr lang="x-none" altLang="x-none" sz="1800">
                <a:latin typeface="HGP明朝B" panose="02020800000000000000" pitchFamily="18" charset="-128"/>
                <a:ea typeface="HGP明朝B" panose="02020800000000000000" pitchFamily="18" charset="-128"/>
              </a:rPr>
              <a:t>仮説導出</a:t>
            </a:r>
            <a:endParaRPr lang="x-none" altLang="x-none" sz="1800">
              <a:solidFill>
                <a:srgbClr val="000000"/>
              </a:solidFill>
              <a:latin typeface="HGP明朝B" panose="02020800000000000000" pitchFamily="18" charset="-128"/>
              <a:ea typeface="HGP明朝B" panose="02020800000000000000" pitchFamily="18" charset="-128"/>
            </a:endParaRPr>
          </a:p>
        </p:txBody>
      </p:sp>
      <p:sp>
        <p:nvSpPr>
          <p:cNvPr id="5" name="四角形: 角を丸くする 4"/>
          <p:cNvSpPr/>
          <p:nvPr/>
        </p:nvSpPr>
        <p:spPr>
          <a:xfrm>
            <a:off x="714375" y="1257300"/>
            <a:ext cx="7821613" cy="1756455"/>
          </a:xfrm>
          <a:prstGeom prst="roundRect">
            <a:avLst/>
          </a:prstGeom>
          <a:ln w="57150"/>
        </p:spPr>
        <p:style>
          <a:lnRef idx="2">
            <a:schemeClr val="dk1"/>
          </a:lnRef>
          <a:fillRef idx="1">
            <a:schemeClr val="lt1"/>
          </a:fillRef>
          <a:effectRef idx="0">
            <a:schemeClr val="dk1"/>
          </a:effectRef>
          <a:fontRef idx="minor">
            <a:schemeClr val="dk1"/>
          </a:fontRef>
        </p:style>
        <p:txBody>
          <a:bodyPr rtlCol="0" anchor="ctr"/>
          <a:lstStyle/>
          <a:p>
            <a:pPr algn="ctr"/>
            <a:r>
              <a:rPr lang="x-none" altLang="x-none" sz="2800" dirty="0">
                <a:latin typeface="HGP明朝B" panose="02020800000000000000" pitchFamily="18" charset="-128"/>
                <a:ea typeface="HGP明朝B" panose="02020800000000000000" pitchFamily="18" charset="-128"/>
              </a:rPr>
              <a:t>意外感が強いと、</a:t>
            </a:r>
            <a:endParaRPr lang="x-none" altLang="x-none" sz="2800" i="1" dirty="0">
              <a:latin typeface="HGP明朝B" panose="02020800000000000000" pitchFamily="18" charset="-128"/>
              <a:ea typeface="HGP明朝B" panose="02020800000000000000" pitchFamily="18" charset="-128"/>
            </a:endParaRPr>
          </a:p>
          <a:p>
            <a:pPr algn="ctr"/>
            <a:r>
              <a:rPr lang="x-none" altLang="x-none" sz="2800" b="1" u="sng" dirty="0">
                <a:solidFill>
                  <a:srgbClr val="C00000"/>
                </a:solidFill>
                <a:latin typeface="HGP明朝B" panose="02020800000000000000" pitchFamily="18" charset="-128"/>
                <a:ea typeface="HGP明朝B" panose="02020800000000000000" pitchFamily="18" charset="-128"/>
              </a:rPr>
              <a:t>受容に躊躇があるため</a:t>
            </a:r>
            <a:r>
              <a:rPr lang="x-none" altLang="x-none" sz="2800" b="1" u="sng" dirty="0" smtClean="0">
                <a:solidFill>
                  <a:srgbClr val="C00000"/>
                </a:solidFill>
                <a:latin typeface="HGP明朝B" panose="02020800000000000000" pitchFamily="18" charset="-128"/>
                <a:ea typeface="HGP明朝B" panose="02020800000000000000" pitchFamily="18" charset="-128"/>
              </a:rPr>
              <a:t>、</a:t>
            </a:r>
            <a:r>
              <a:rPr lang="en-US" altLang="ja-JP" sz="2800" b="1" u="sng" dirty="0" smtClean="0">
                <a:solidFill>
                  <a:srgbClr val="C00000"/>
                </a:solidFill>
                <a:latin typeface="HGP明朝B" panose="02020800000000000000" pitchFamily="18" charset="-128"/>
                <a:ea typeface="HGP明朝B" panose="02020800000000000000" pitchFamily="18" charset="-128"/>
              </a:rPr>
              <a:t>『</a:t>
            </a:r>
            <a:r>
              <a:rPr lang="x-none" altLang="x-none" sz="2800" b="1" u="sng" dirty="0" smtClean="0">
                <a:solidFill>
                  <a:srgbClr val="C00000"/>
                </a:solidFill>
                <a:latin typeface="HGP明朝B" panose="02020800000000000000" pitchFamily="18" charset="-128"/>
                <a:ea typeface="HGP明朝B" panose="02020800000000000000" pitchFamily="18" charset="-128"/>
              </a:rPr>
              <a:t>不快感</a:t>
            </a:r>
            <a:r>
              <a:rPr lang="en-US" altLang="ja-JP" sz="2800" b="1" u="sng" dirty="0" smtClean="0">
                <a:solidFill>
                  <a:srgbClr val="C00000"/>
                </a:solidFill>
                <a:latin typeface="HGP明朝B" panose="02020800000000000000" pitchFamily="18" charset="-128"/>
                <a:ea typeface="HGP明朝B" panose="02020800000000000000" pitchFamily="18" charset="-128"/>
              </a:rPr>
              <a:t>』</a:t>
            </a:r>
            <a:r>
              <a:rPr lang="x-none" altLang="x-none" sz="2800" b="1" u="sng" dirty="0" smtClean="0">
                <a:solidFill>
                  <a:srgbClr val="C00000"/>
                </a:solidFill>
                <a:latin typeface="HGP明朝B" panose="02020800000000000000" pitchFamily="18" charset="-128"/>
                <a:ea typeface="HGP明朝B" panose="02020800000000000000" pitchFamily="18" charset="-128"/>
              </a:rPr>
              <a:t>を感じる</a:t>
            </a:r>
            <a:r>
              <a:rPr lang="x-none" altLang="x-none" sz="2800" b="1" u="sng" dirty="0">
                <a:solidFill>
                  <a:srgbClr val="C00000"/>
                </a:solidFill>
                <a:latin typeface="HGP明朝B" panose="02020800000000000000" pitchFamily="18" charset="-128"/>
                <a:ea typeface="HGP明朝B" panose="02020800000000000000" pitchFamily="18" charset="-128"/>
              </a:rPr>
              <a:t>。</a:t>
            </a:r>
            <a:endParaRPr lang="x-none" altLang="x-none" sz="2800" b="1" i="1" u="sng" dirty="0">
              <a:solidFill>
                <a:srgbClr val="C00000"/>
              </a:solidFill>
              <a:latin typeface="HGP明朝B" panose="02020800000000000000" pitchFamily="18" charset="-128"/>
              <a:ea typeface="HGP明朝B" panose="02020800000000000000" pitchFamily="18" charset="-128"/>
            </a:endParaRPr>
          </a:p>
          <a:p>
            <a:pPr algn="r"/>
            <a:r>
              <a:rPr lang="x-none" altLang="x-none" sz="2800" i="1" dirty="0">
                <a:latin typeface="HGP明朝B" panose="02020800000000000000" pitchFamily="18" charset="-128"/>
                <a:ea typeface="HGP明朝B" panose="02020800000000000000" pitchFamily="18" charset="-128"/>
              </a:rPr>
              <a:t>（ 山根 2005 ）</a:t>
            </a:r>
          </a:p>
        </p:txBody>
      </p:sp>
      <p:sp>
        <p:nvSpPr>
          <p:cNvPr id="6" name="矢印: 下 5"/>
          <p:cNvSpPr/>
          <p:nvPr/>
        </p:nvSpPr>
        <p:spPr>
          <a:xfrm>
            <a:off x="4381500" y="3419475"/>
            <a:ext cx="484632" cy="978408"/>
          </a:xfrm>
          <a:prstGeom prst="downArrow">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ja-JP" altLang="en-US">
              <a:latin typeface="HGP明朝B" panose="02020800000000000000" pitchFamily="18" charset="-128"/>
              <a:ea typeface="HGP明朝B" panose="02020800000000000000" pitchFamily="18" charset="-128"/>
            </a:endParaRPr>
          </a:p>
        </p:txBody>
      </p:sp>
      <p:sp>
        <p:nvSpPr>
          <p:cNvPr id="2" name="スライド番号プレースホルダー 1"/>
          <p:cNvSpPr>
            <a:spLocks noGrp="1"/>
          </p:cNvSpPr>
          <p:nvPr>
            <p:ph type="sldNum" sz="quarter" idx="12"/>
          </p:nvPr>
        </p:nvSpPr>
        <p:spPr/>
        <p:txBody>
          <a:bodyPr/>
          <a:lstStyle/>
          <a:p>
            <a:fld id="{3716F7F3-095C-FF4D-AF29-008D5C28A395}" type="slidenum">
              <a:rPr kumimoji="1" lang="ja-JP" altLang="en-US" smtClean="0">
                <a:latin typeface="HGP明朝B" panose="02020800000000000000" pitchFamily="18" charset="-128"/>
                <a:ea typeface="HGP明朝B" panose="02020800000000000000" pitchFamily="18" charset="-128"/>
              </a:rPr>
              <a:t>33</a:t>
            </a:fld>
            <a:endParaRPr kumimoji="1" lang="ja-JP" altLang="en-US">
              <a:latin typeface="HGP明朝B" panose="02020800000000000000" pitchFamily="18" charset="-128"/>
              <a:ea typeface="HGP明朝B" panose="02020800000000000000" pitchFamily="18" charset="-128"/>
            </a:endParaRPr>
          </a:p>
        </p:txBody>
      </p:sp>
    </p:spTree>
    <p:extLst>
      <p:ext uri="{BB962C8B-B14F-4D97-AF65-F5344CB8AC3E}">
        <p14:creationId xmlns:p14="http://schemas.microsoft.com/office/powerpoint/2010/main" val="123643131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0" y="704850"/>
            <a:ext cx="9183619" cy="1143000"/>
          </a:xfrm>
        </p:spPr>
        <p:txBody>
          <a:bodyPr>
            <a:normAutofit fontScale="90000"/>
          </a:bodyPr>
          <a:lstStyle/>
          <a:p>
            <a:r>
              <a:rPr lang="x-none" altLang="x-none" sz="3600" dirty="0">
                <a:latin typeface="HGP明朝B" panose="02020800000000000000" pitchFamily="18" charset="-128"/>
                <a:ea typeface="HGP明朝B" panose="02020800000000000000" pitchFamily="18" charset="-128"/>
              </a:rPr>
              <a:t>意外性の基準を明確にする概念として</a:t>
            </a:r>
            <a:r>
              <a:rPr kumimoji="1" lang="x-none" altLang="x-none" sz="3600" dirty="0">
                <a:latin typeface="HGP明朝B" panose="02020800000000000000" pitchFamily="18" charset="-128"/>
                <a:ea typeface="HGP明朝B" panose="02020800000000000000" pitchFamily="18" charset="-128"/>
              </a:rPr>
              <a:t>、</a:t>
            </a:r>
            <a:r>
              <a:rPr kumimoji="1" lang="x-none" altLang="x-none" sz="2400" dirty="0">
                <a:latin typeface="HGP明朝B" panose="02020800000000000000" pitchFamily="18" charset="-128"/>
                <a:ea typeface="HGP明朝B" panose="02020800000000000000" pitchFamily="18" charset="-128"/>
              </a:rPr>
              <a:t/>
            </a:r>
            <a:br>
              <a:rPr kumimoji="1" lang="x-none" altLang="x-none" sz="2400" dirty="0">
                <a:latin typeface="HGP明朝B" panose="02020800000000000000" pitchFamily="18" charset="-128"/>
                <a:ea typeface="HGP明朝B" panose="02020800000000000000" pitchFamily="18" charset="-128"/>
              </a:rPr>
            </a:br>
            <a:r>
              <a:rPr kumimoji="1" lang="x-none" altLang="x-none" sz="3600" dirty="0">
                <a:latin typeface="HGP明朝B" panose="02020800000000000000" pitchFamily="18" charset="-128"/>
                <a:ea typeface="HGP明朝B" panose="02020800000000000000" pitchFamily="18" charset="-128"/>
              </a:rPr>
              <a:t>「</a:t>
            </a:r>
            <a:r>
              <a:rPr kumimoji="1" lang="x-none" altLang="x-none" b="1" dirty="0">
                <a:solidFill>
                  <a:srgbClr val="C00000"/>
                </a:solidFill>
                <a:latin typeface="HGP明朝B" panose="02020800000000000000" pitchFamily="18" charset="-128"/>
                <a:ea typeface="HGP明朝B" panose="02020800000000000000" pitchFamily="18" charset="-128"/>
              </a:rPr>
              <a:t>適度な不一致</a:t>
            </a:r>
            <a:r>
              <a:rPr kumimoji="1" lang="x-none" altLang="x-none" sz="3600" dirty="0">
                <a:solidFill>
                  <a:srgbClr val="000000"/>
                </a:solidFill>
                <a:latin typeface="HGP明朝B" panose="02020800000000000000" pitchFamily="18" charset="-128"/>
                <a:ea typeface="HGP明朝B" panose="02020800000000000000" pitchFamily="18" charset="-128"/>
              </a:rPr>
              <a:t>」が応用できる。</a:t>
            </a:r>
          </a:p>
        </p:txBody>
      </p:sp>
      <p:sp>
        <p:nvSpPr>
          <p:cNvPr id="3" name="コンテンツ プレースホルダー 2"/>
          <p:cNvSpPr>
            <a:spLocks noGrp="1"/>
          </p:cNvSpPr>
          <p:nvPr>
            <p:ph idx="1"/>
          </p:nvPr>
        </p:nvSpPr>
        <p:spPr>
          <a:xfrm>
            <a:off x="523875" y="2476500"/>
            <a:ext cx="8213725" cy="3697373"/>
          </a:xfrm>
        </p:spPr>
        <p:txBody>
          <a:bodyPr vert="horz" lIns="91440" tIns="45720" rIns="91440" bIns="45720" rtlCol="0" anchor="t">
            <a:normAutofit/>
          </a:bodyPr>
          <a:lstStyle/>
          <a:p>
            <a:pPr marL="0" indent="0">
              <a:buNone/>
            </a:pPr>
            <a:r>
              <a:rPr kumimoji="1" lang="x-none" altLang="x-none" sz="2400" dirty="0">
                <a:latin typeface="HGP明朝B" panose="02020800000000000000" pitchFamily="18" charset="-128"/>
                <a:ea typeface="HGP明朝B" panose="02020800000000000000" pitchFamily="18" charset="-128"/>
              </a:rPr>
              <a:t>・</a:t>
            </a:r>
            <a:r>
              <a:rPr kumimoji="1" lang="x-none" altLang="x-none" sz="2400" dirty="0" smtClean="0">
                <a:latin typeface="HGP明朝B" panose="02020800000000000000" pitchFamily="18" charset="-128"/>
                <a:ea typeface="HGP明朝B" panose="02020800000000000000" pitchFamily="18" charset="-128"/>
              </a:rPr>
              <a:t>情報と事前知識の完全一致または不完全一致しか考えなかったところの間を捉えようとした概念</a:t>
            </a:r>
            <a:r>
              <a:rPr kumimoji="1" lang="x-none" altLang="x-none" sz="2400" dirty="0">
                <a:latin typeface="HGP明朝B" panose="02020800000000000000" pitchFamily="18" charset="-128"/>
                <a:ea typeface="HGP明朝B" panose="02020800000000000000" pitchFamily="18" charset="-128"/>
              </a:rPr>
              <a:t>。</a:t>
            </a:r>
            <a:endParaRPr kumimoji="1" lang="x-none" altLang="ja-JP" sz="2400" dirty="0">
              <a:latin typeface="HGP明朝B" panose="02020800000000000000" pitchFamily="18" charset="-128"/>
              <a:ea typeface="HGP明朝B" panose="02020800000000000000" pitchFamily="18" charset="-128"/>
            </a:endParaRPr>
          </a:p>
          <a:p>
            <a:pPr marL="0" indent="0" algn="r">
              <a:buNone/>
            </a:pPr>
            <a:r>
              <a:rPr kumimoji="1" lang="x-none" altLang="x-none" sz="2400" i="1" dirty="0">
                <a:latin typeface="HGP明朝B" panose="02020800000000000000" pitchFamily="18" charset="-128"/>
                <a:ea typeface="HGP明朝B" panose="02020800000000000000" pitchFamily="18" charset="-128"/>
              </a:rPr>
              <a:t>（Sujan 1985）</a:t>
            </a:r>
            <a:endParaRPr kumimoji="1" lang="x-none" altLang="x-none" sz="2400" dirty="0">
              <a:latin typeface="HGP明朝B" panose="02020800000000000000" pitchFamily="18" charset="-128"/>
              <a:ea typeface="HGP明朝B" panose="02020800000000000000" pitchFamily="18" charset="-128"/>
            </a:endParaRPr>
          </a:p>
          <a:p>
            <a:pPr marL="0" indent="0">
              <a:buNone/>
            </a:pPr>
            <a:r>
              <a:rPr kumimoji="1" lang="x-none" altLang="x-none" sz="2400" dirty="0">
                <a:latin typeface="HGP明朝B" panose="02020800000000000000" pitchFamily="18" charset="-128"/>
                <a:ea typeface="HGP明朝B" panose="02020800000000000000" pitchFamily="18" charset="-128"/>
              </a:rPr>
              <a:t>・適度な不一致がある情報は、</a:t>
            </a:r>
            <a:r>
              <a:rPr kumimoji="1" lang="x-none" altLang="x-none" sz="2400" dirty="0" smtClean="0">
                <a:latin typeface="HGP明朝B" panose="02020800000000000000" pitchFamily="18" charset="-128"/>
                <a:ea typeface="HGP明朝B" panose="02020800000000000000" pitchFamily="18" charset="-128"/>
              </a:rPr>
              <a:t>事前知識と一致する属性と一致しない属性の両方の側面が組み込まれていることを前提としている</a:t>
            </a:r>
            <a:r>
              <a:rPr kumimoji="1" lang="x-none" altLang="x-none" sz="2400" dirty="0">
                <a:latin typeface="HGP明朝B" panose="02020800000000000000" pitchFamily="18" charset="-128"/>
                <a:ea typeface="HGP明朝B" panose="02020800000000000000" pitchFamily="18" charset="-128"/>
              </a:rPr>
              <a:t>。</a:t>
            </a:r>
          </a:p>
          <a:p>
            <a:pPr marL="0" indent="0" algn="r">
              <a:buNone/>
            </a:pPr>
            <a:r>
              <a:rPr kumimoji="1" lang="x-none" altLang="x-none" sz="2400" i="1" dirty="0">
                <a:latin typeface="HGP明朝B" panose="02020800000000000000" pitchFamily="18" charset="-128"/>
                <a:ea typeface="HGP明朝B" panose="02020800000000000000" pitchFamily="18" charset="-128"/>
              </a:rPr>
              <a:t>（Meyers-Levy and Tybout 1989）</a:t>
            </a:r>
            <a:endParaRPr kumimoji="1" lang="x-none" altLang="x-none" sz="2400" dirty="0">
              <a:latin typeface="HGP明朝B" panose="02020800000000000000" pitchFamily="18" charset="-128"/>
              <a:ea typeface="HGP明朝B" panose="02020800000000000000" pitchFamily="18" charset="-128"/>
            </a:endParaRPr>
          </a:p>
          <a:p>
            <a:pPr marL="0" indent="0">
              <a:buNone/>
            </a:pPr>
            <a:r>
              <a:rPr kumimoji="1" lang="x-none" altLang="x-none" sz="2400" dirty="0">
                <a:latin typeface="HGP明朝B" panose="02020800000000000000" pitchFamily="18" charset="-128"/>
                <a:ea typeface="HGP明朝B" panose="02020800000000000000" pitchFamily="18" charset="-128"/>
              </a:rPr>
              <a:t>・</a:t>
            </a:r>
            <a:r>
              <a:rPr kumimoji="1" lang="x-none" altLang="x-none" sz="2400" dirty="0" smtClean="0">
                <a:latin typeface="HGP明朝B" panose="02020800000000000000" pitchFamily="18" charset="-128"/>
                <a:ea typeface="HGP明朝B" panose="02020800000000000000" pitchFamily="18" charset="-128"/>
              </a:rPr>
              <a:t>情報と事前知識の適度な不一致は</a:t>
            </a:r>
            <a:r>
              <a:rPr kumimoji="1" lang="x-none" altLang="x-none" sz="2400" dirty="0">
                <a:latin typeface="HGP明朝B" panose="02020800000000000000" pitchFamily="18" charset="-128"/>
                <a:ea typeface="HGP明朝B" panose="02020800000000000000" pitchFamily="18" charset="-128"/>
              </a:rPr>
              <a:t>、消費者の情報処理を促進させ、より好ましい製品評価の判断を下させる。</a:t>
            </a:r>
          </a:p>
        </p:txBody>
      </p:sp>
      <p:sp>
        <p:nvSpPr>
          <p:cNvPr id="4" name="タイトル 1"/>
          <p:cNvSpPr txBox="1">
            <a:spLocks/>
          </p:cNvSpPr>
          <p:nvPr/>
        </p:nvSpPr>
        <p:spPr>
          <a:xfrm>
            <a:off x="186905" y="43132"/>
            <a:ext cx="1176172" cy="493712"/>
          </a:xfrm>
          <a:prstGeom prst="rect">
            <a:avLst/>
          </a:prstGeom>
        </p:spPr>
        <p:txBody>
          <a:bodyPr vert="horz" lIns="91440" tIns="45720" rIns="91440" bIns="45720" rtlCol="0" anchor="ctr">
            <a:noAutofit/>
          </a:bodyPr>
          <a:lstStyle>
            <a:lvl1pPr algn="ctr" defTabSz="457200" rtl="0" eaLnBrk="1" latinLnBrk="0" hangingPunct="1">
              <a:spcBef>
                <a:spcPct val="0"/>
              </a:spcBef>
              <a:buNone/>
              <a:defRPr kumimoji="1" sz="4400" kern="1200">
                <a:solidFill>
                  <a:schemeClr val="tx1"/>
                </a:solidFill>
                <a:latin typeface="+mj-lt"/>
                <a:ea typeface="+mj-ea"/>
                <a:cs typeface="+mj-cs"/>
              </a:defRPr>
            </a:lvl1pPr>
          </a:lstStyle>
          <a:p>
            <a:r>
              <a:rPr lang="x-none" altLang="x-none" sz="1800">
                <a:latin typeface="HGP明朝B" panose="02020800000000000000" pitchFamily="18" charset="-128"/>
                <a:ea typeface="HGP明朝B" panose="02020800000000000000" pitchFamily="18" charset="-128"/>
              </a:rPr>
              <a:t>仮説導出</a:t>
            </a:r>
            <a:endParaRPr lang="x-none" altLang="x-none" sz="1800">
              <a:solidFill>
                <a:srgbClr val="000000"/>
              </a:solidFill>
              <a:latin typeface="HGP明朝B" panose="02020800000000000000" pitchFamily="18" charset="-128"/>
              <a:ea typeface="HGP明朝B" panose="02020800000000000000" pitchFamily="18" charset="-128"/>
            </a:endParaRPr>
          </a:p>
        </p:txBody>
      </p:sp>
      <p:sp>
        <p:nvSpPr>
          <p:cNvPr id="5" name="スライド番号プレースホルダー 4"/>
          <p:cNvSpPr>
            <a:spLocks noGrp="1"/>
          </p:cNvSpPr>
          <p:nvPr>
            <p:ph type="sldNum" sz="quarter" idx="12"/>
          </p:nvPr>
        </p:nvSpPr>
        <p:spPr/>
        <p:txBody>
          <a:bodyPr/>
          <a:lstStyle/>
          <a:p>
            <a:fld id="{3716F7F3-095C-FF4D-AF29-008D5C28A395}" type="slidenum">
              <a:rPr kumimoji="1" lang="ja-JP" altLang="en-US" smtClean="0">
                <a:latin typeface="HGP明朝B" panose="02020800000000000000" pitchFamily="18" charset="-128"/>
                <a:ea typeface="HGP明朝B" panose="02020800000000000000" pitchFamily="18" charset="-128"/>
              </a:rPr>
              <a:t>34</a:t>
            </a:fld>
            <a:endParaRPr kumimoji="1" lang="ja-JP" altLang="en-US">
              <a:latin typeface="HGP明朝B" panose="02020800000000000000" pitchFamily="18" charset="-128"/>
              <a:ea typeface="HGP明朝B" panose="02020800000000000000" pitchFamily="18" charset="-128"/>
            </a:endParaRPr>
          </a:p>
        </p:txBody>
      </p:sp>
      <p:sp>
        <p:nvSpPr>
          <p:cNvPr id="6" name="正方形/長方形 5"/>
          <p:cNvSpPr/>
          <p:nvPr/>
        </p:nvSpPr>
        <p:spPr>
          <a:xfrm>
            <a:off x="89795" y="2368317"/>
            <a:ext cx="8976732" cy="3914740"/>
          </a:xfrm>
          <a:prstGeom prst="rect">
            <a:avLst/>
          </a:prstGeom>
          <a:solidFill>
            <a:schemeClr val="accent1">
              <a:alpha val="5000"/>
            </a:schemeClr>
          </a:solidFill>
          <a:ln/>
        </p:spPr>
        <p:style>
          <a:lnRef idx="0">
            <a:schemeClr val="accent2"/>
          </a:lnRef>
          <a:fillRef idx="3">
            <a:schemeClr val="accent2"/>
          </a:fillRef>
          <a:effectRef idx="3">
            <a:schemeClr val="accent2"/>
          </a:effectRef>
          <a:fontRef idx="minor">
            <a:schemeClr val="lt1"/>
          </a:fontRef>
        </p:style>
        <p:txBody>
          <a:bodyPr rtlCol="0" anchor="ctr"/>
          <a:lstStyle/>
          <a:p>
            <a:pPr algn="ctr"/>
            <a:endParaRPr lang="ja-JP" altLang="en-US">
              <a:latin typeface="HGP明朝B" panose="02020800000000000000" pitchFamily="18" charset="-128"/>
              <a:ea typeface="HGP明朝B" panose="02020800000000000000" pitchFamily="18" charset="-128"/>
            </a:endParaRPr>
          </a:p>
        </p:txBody>
      </p:sp>
    </p:spTree>
    <p:extLst>
      <p:ext uri="{BB962C8B-B14F-4D97-AF65-F5344CB8AC3E}">
        <p14:creationId xmlns:p14="http://schemas.microsoft.com/office/powerpoint/2010/main" val="415692322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119130" y="472429"/>
            <a:ext cx="5045691" cy="555481"/>
          </a:xfrm>
        </p:spPr>
        <p:txBody>
          <a:bodyPr>
            <a:noAutofit/>
          </a:bodyPr>
          <a:lstStyle/>
          <a:p>
            <a:r>
              <a:rPr lang="ja-JP" altLang="en-US" sz="3200" dirty="0" smtClean="0">
                <a:latin typeface="HGP明朝B" panose="02020800000000000000" pitchFamily="18" charset="-128"/>
                <a:ea typeface="HGP明朝B" panose="02020800000000000000" pitchFamily="18" charset="-128"/>
              </a:rPr>
              <a:t>この概念を</a:t>
            </a:r>
            <a:r>
              <a:rPr kumimoji="1" lang="x-none" altLang="x-none" sz="3200" dirty="0" smtClean="0">
                <a:latin typeface="HGP明朝B" panose="02020800000000000000" pitchFamily="18" charset="-128"/>
                <a:ea typeface="HGP明朝B" panose="02020800000000000000" pitchFamily="18" charset="-128"/>
              </a:rPr>
              <a:t>図にまとめると</a:t>
            </a:r>
            <a:r>
              <a:rPr kumimoji="1" lang="x-none" altLang="x-none" sz="3200" dirty="0">
                <a:latin typeface="HGP明朝B" panose="02020800000000000000" pitchFamily="18" charset="-128"/>
                <a:ea typeface="HGP明朝B" panose="02020800000000000000" pitchFamily="18" charset="-128"/>
              </a:rPr>
              <a:t>…</a:t>
            </a:r>
            <a:endParaRPr kumimoji="1" lang="x-none" altLang="x-none" sz="3200" dirty="0">
              <a:solidFill>
                <a:srgbClr val="000000"/>
              </a:solidFill>
              <a:latin typeface="HGP明朝B" panose="02020800000000000000" pitchFamily="18" charset="-128"/>
              <a:ea typeface="HGP明朝B" panose="02020800000000000000" pitchFamily="18" charset="-128"/>
            </a:endParaRPr>
          </a:p>
        </p:txBody>
      </p:sp>
      <p:sp>
        <p:nvSpPr>
          <p:cNvPr id="6" name="タイトル 1"/>
          <p:cNvSpPr txBox="1">
            <a:spLocks/>
          </p:cNvSpPr>
          <p:nvPr/>
        </p:nvSpPr>
        <p:spPr>
          <a:xfrm>
            <a:off x="186905" y="43132"/>
            <a:ext cx="1176172" cy="493712"/>
          </a:xfrm>
          <a:prstGeom prst="rect">
            <a:avLst/>
          </a:prstGeom>
        </p:spPr>
        <p:txBody>
          <a:bodyPr vert="horz" lIns="91440" tIns="45720" rIns="91440" bIns="45720" rtlCol="0" anchor="ctr">
            <a:noAutofit/>
          </a:bodyPr>
          <a:lstStyle>
            <a:lvl1pPr algn="ctr" defTabSz="457200" rtl="0" eaLnBrk="1" latinLnBrk="0" hangingPunct="1">
              <a:spcBef>
                <a:spcPct val="0"/>
              </a:spcBef>
              <a:buNone/>
              <a:defRPr kumimoji="1" sz="4400" kern="1200">
                <a:solidFill>
                  <a:schemeClr val="tx1"/>
                </a:solidFill>
                <a:latin typeface="+mj-lt"/>
                <a:ea typeface="+mj-ea"/>
                <a:cs typeface="+mj-cs"/>
              </a:defRPr>
            </a:lvl1pPr>
          </a:lstStyle>
          <a:p>
            <a:r>
              <a:rPr lang="x-none" altLang="x-none" sz="1800">
                <a:latin typeface="HGP明朝B" panose="02020800000000000000" pitchFamily="18" charset="-128"/>
                <a:ea typeface="HGP明朝B" panose="02020800000000000000" pitchFamily="18" charset="-128"/>
              </a:rPr>
              <a:t>仮説導出</a:t>
            </a:r>
            <a:endParaRPr lang="x-none" altLang="x-none" sz="1800">
              <a:solidFill>
                <a:srgbClr val="000000"/>
              </a:solidFill>
              <a:latin typeface="HGP明朝B" panose="02020800000000000000" pitchFamily="18" charset="-128"/>
              <a:ea typeface="HGP明朝B" panose="02020800000000000000" pitchFamily="18" charset="-128"/>
            </a:endParaRPr>
          </a:p>
        </p:txBody>
      </p:sp>
      <p:grpSp>
        <p:nvGrpSpPr>
          <p:cNvPr id="10" name="グループ化 9"/>
          <p:cNvGrpSpPr/>
          <p:nvPr/>
        </p:nvGrpSpPr>
        <p:grpSpPr>
          <a:xfrm>
            <a:off x="95250" y="1181672"/>
            <a:ext cx="8880271" cy="2699049"/>
            <a:chOff x="95250" y="990600"/>
            <a:chExt cx="8880271" cy="2699049"/>
          </a:xfrm>
        </p:grpSpPr>
        <p:sp>
          <p:nvSpPr>
            <p:cNvPr id="3" name="正方形/長方形 2"/>
            <p:cNvSpPr/>
            <p:nvPr/>
          </p:nvSpPr>
          <p:spPr>
            <a:xfrm>
              <a:off x="95250" y="1933575"/>
              <a:ext cx="1970802" cy="638175"/>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x-none" altLang="x-none">
                  <a:latin typeface="HGP明朝B" panose="02020800000000000000" pitchFamily="18" charset="-128"/>
                  <a:ea typeface="HGP明朝B" panose="02020800000000000000" pitchFamily="18" charset="-128"/>
                </a:rPr>
                <a:t>情報（刺激）</a:t>
              </a:r>
              <a:endParaRPr lang="x-none" altLang="x-none">
                <a:solidFill>
                  <a:srgbClr val="000000"/>
                </a:solidFill>
                <a:latin typeface="HGP明朝B" panose="02020800000000000000" pitchFamily="18" charset="-128"/>
                <a:ea typeface="HGP明朝B" panose="02020800000000000000" pitchFamily="18" charset="-128"/>
              </a:endParaRPr>
            </a:p>
          </p:txBody>
        </p:sp>
        <p:cxnSp>
          <p:nvCxnSpPr>
            <p:cNvPr id="4" name="直線矢印コネクタ 3"/>
            <p:cNvCxnSpPr/>
            <p:nvPr/>
          </p:nvCxnSpPr>
          <p:spPr>
            <a:xfrm>
              <a:off x="2466975" y="1381125"/>
              <a:ext cx="3335826" cy="3969"/>
            </a:xfrm>
            <a:prstGeom prst="straightConnector1">
              <a:avLst/>
            </a:prstGeom>
            <a:ln w="28575">
              <a:headEnd type="none"/>
              <a:tailEnd type="arrow"/>
            </a:ln>
          </p:spPr>
          <p:style>
            <a:lnRef idx="1">
              <a:schemeClr val="dk1"/>
            </a:lnRef>
            <a:fillRef idx="0">
              <a:schemeClr val="dk1"/>
            </a:fillRef>
            <a:effectRef idx="0">
              <a:schemeClr val="dk1"/>
            </a:effectRef>
            <a:fontRef idx="minor">
              <a:schemeClr val="tx1"/>
            </a:fontRef>
          </p:style>
        </p:cxnSp>
        <p:cxnSp>
          <p:nvCxnSpPr>
            <p:cNvPr id="12" name="直線矢印コネクタ 11"/>
            <p:cNvCxnSpPr/>
            <p:nvPr/>
          </p:nvCxnSpPr>
          <p:spPr>
            <a:xfrm>
              <a:off x="2076450" y="2228850"/>
              <a:ext cx="3742104" cy="20226"/>
            </a:xfrm>
            <a:prstGeom prst="straightConnector1">
              <a:avLst/>
            </a:prstGeom>
            <a:ln w="28575">
              <a:headEnd type="none"/>
              <a:tailEnd type="arrow"/>
            </a:ln>
          </p:spPr>
          <p:style>
            <a:lnRef idx="1">
              <a:schemeClr val="dk1"/>
            </a:lnRef>
            <a:fillRef idx="0">
              <a:schemeClr val="dk1"/>
            </a:fillRef>
            <a:effectRef idx="0">
              <a:schemeClr val="dk1"/>
            </a:effectRef>
            <a:fontRef idx="minor">
              <a:schemeClr val="tx1"/>
            </a:fontRef>
          </p:style>
        </p:cxnSp>
        <p:cxnSp>
          <p:nvCxnSpPr>
            <p:cNvPr id="13" name="直線矢印コネクタ 12"/>
            <p:cNvCxnSpPr/>
            <p:nvPr/>
          </p:nvCxnSpPr>
          <p:spPr>
            <a:xfrm>
              <a:off x="2466975" y="3181350"/>
              <a:ext cx="3319575" cy="3969"/>
            </a:xfrm>
            <a:prstGeom prst="straightConnector1">
              <a:avLst/>
            </a:prstGeom>
            <a:ln w="28575">
              <a:headEnd type="none"/>
              <a:tailEnd type="arrow"/>
            </a:ln>
          </p:spPr>
          <p:style>
            <a:lnRef idx="1">
              <a:schemeClr val="dk1"/>
            </a:lnRef>
            <a:fillRef idx="0">
              <a:schemeClr val="dk1"/>
            </a:fillRef>
            <a:effectRef idx="0">
              <a:schemeClr val="dk1"/>
            </a:effectRef>
            <a:fontRef idx="minor">
              <a:schemeClr val="tx1"/>
            </a:fontRef>
          </p:style>
        </p:cxnSp>
        <p:cxnSp>
          <p:nvCxnSpPr>
            <p:cNvPr id="5" name="直線矢印コネクタ 4"/>
            <p:cNvCxnSpPr/>
            <p:nvPr/>
          </p:nvCxnSpPr>
          <p:spPr>
            <a:xfrm>
              <a:off x="2457450" y="1371600"/>
              <a:ext cx="20585" cy="1808573"/>
            </a:xfrm>
            <a:prstGeom prst="straightConnector1">
              <a:avLst/>
            </a:prstGeom>
            <a:ln w="28575">
              <a:solidFill>
                <a:schemeClr val="tx1"/>
              </a:solidFill>
              <a:headEnd type="none"/>
              <a:tailEnd type="none"/>
            </a:ln>
          </p:spPr>
          <p:style>
            <a:lnRef idx="1">
              <a:schemeClr val="accent1"/>
            </a:lnRef>
            <a:fillRef idx="3">
              <a:schemeClr val="accent1"/>
            </a:fillRef>
            <a:effectRef idx="2">
              <a:schemeClr val="accent1"/>
            </a:effectRef>
            <a:fontRef idx="minor">
              <a:schemeClr val="lt1"/>
            </a:fontRef>
          </p:style>
        </p:cxnSp>
        <p:sp>
          <p:nvSpPr>
            <p:cNvPr id="7" name="テキスト ボックス 6"/>
            <p:cNvSpPr txBox="1"/>
            <p:nvPr/>
          </p:nvSpPr>
          <p:spPr>
            <a:xfrm>
              <a:off x="2799448" y="3166429"/>
              <a:ext cx="2743200" cy="523220"/>
            </a:xfrm>
            <a:prstGeom prst="rect">
              <a:avLst/>
            </a:prstGeom>
          </p:spPr>
          <p:txBody>
            <a:bodyPr rtlCol="0">
              <a:spAutoFit/>
            </a:bodyPr>
            <a:lstStyle/>
            <a:p>
              <a:pPr algn="ctr"/>
              <a:r>
                <a:rPr lang="x-none" altLang="x-none" sz="2800" dirty="0" smtClean="0">
                  <a:solidFill>
                    <a:srgbClr val="000000"/>
                  </a:solidFill>
                  <a:latin typeface="HGP明朝B" panose="02020800000000000000" pitchFamily="18" charset="-128"/>
                  <a:ea typeface="HGP明朝B" panose="02020800000000000000" pitchFamily="18" charset="-128"/>
                </a:rPr>
                <a:t>完全</a:t>
              </a:r>
              <a:r>
                <a:rPr lang="ja-JP" altLang="en-US" sz="2800" dirty="0" smtClean="0">
                  <a:solidFill>
                    <a:srgbClr val="000000"/>
                  </a:solidFill>
                  <a:latin typeface="HGP明朝B" panose="02020800000000000000" pitchFamily="18" charset="-128"/>
                  <a:ea typeface="HGP明朝B" panose="02020800000000000000" pitchFamily="18" charset="-128"/>
                </a:rPr>
                <a:t>に</a:t>
              </a:r>
              <a:r>
                <a:rPr lang="x-none" altLang="x-none" sz="2800" dirty="0" smtClean="0">
                  <a:solidFill>
                    <a:srgbClr val="000000"/>
                  </a:solidFill>
                  <a:latin typeface="HGP明朝B" panose="02020800000000000000" pitchFamily="18" charset="-128"/>
                  <a:ea typeface="HGP明朝B" panose="02020800000000000000" pitchFamily="18" charset="-128"/>
                </a:rPr>
                <a:t>不一致</a:t>
              </a:r>
              <a:endParaRPr lang="x-none" altLang="x-none" sz="2800" dirty="0">
                <a:solidFill>
                  <a:srgbClr val="000000"/>
                </a:solidFill>
                <a:latin typeface="HGP明朝B" panose="02020800000000000000" pitchFamily="18" charset="-128"/>
                <a:ea typeface="HGP明朝B" panose="02020800000000000000" pitchFamily="18" charset="-128"/>
              </a:endParaRPr>
            </a:p>
          </p:txBody>
        </p:sp>
        <p:sp>
          <p:nvSpPr>
            <p:cNvPr id="16" name="テキスト ボックス 15"/>
            <p:cNvSpPr txBox="1"/>
            <p:nvPr/>
          </p:nvSpPr>
          <p:spPr>
            <a:xfrm>
              <a:off x="2799448" y="2216572"/>
              <a:ext cx="2743200" cy="523220"/>
            </a:xfrm>
            <a:prstGeom prst="rect">
              <a:avLst/>
            </a:prstGeom>
          </p:spPr>
          <p:txBody>
            <a:bodyPr rtlCol="0">
              <a:spAutoFit/>
            </a:bodyPr>
            <a:lstStyle/>
            <a:p>
              <a:pPr algn="ctr"/>
              <a:r>
                <a:rPr lang="x-none" altLang="x-none" sz="2800" b="1" u="sng" dirty="0">
                  <a:solidFill>
                    <a:srgbClr val="C00000"/>
                  </a:solidFill>
                  <a:latin typeface="HGP明朝B" panose="02020800000000000000" pitchFamily="18" charset="-128"/>
                  <a:ea typeface="HGP明朝B" panose="02020800000000000000" pitchFamily="18" charset="-128"/>
                </a:rPr>
                <a:t>適度な不一致</a:t>
              </a:r>
            </a:p>
          </p:txBody>
        </p:sp>
        <p:sp>
          <p:nvSpPr>
            <p:cNvPr id="17" name="テキスト ボックス 16"/>
            <p:cNvSpPr txBox="1"/>
            <p:nvPr/>
          </p:nvSpPr>
          <p:spPr>
            <a:xfrm>
              <a:off x="2755162" y="1348624"/>
              <a:ext cx="2743200" cy="523220"/>
            </a:xfrm>
            <a:prstGeom prst="rect">
              <a:avLst/>
            </a:prstGeom>
          </p:spPr>
          <p:txBody>
            <a:bodyPr rtlCol="0">
              <a:spAutoFit/>
            </a:bodyPr>
            <a:lstStyle/>
            <a:p>
              <a:pPr algn="ctr"/>
              <a:r>
                <a:rPr lang="x-none" altLang="x-none" sz="2800" dirty="0" smtClean="0">
                  <a:solidFill>
                    <a:srgbClr val="000000"/>
                  </a:solidFill>
                  <a:latin typeface="HGP明朝B" panose="02020800000000000000" pitchFamily="18" charset="-128"/>
                  <a:ea typeface="HGP明朝B" panose="02020800000000000000" pitchFamily="18" charset="-128"/>
                </a:rPr>
                <a:t>完全</a:t>
              </a:r>
              <a:r>
                <a:rPr lang="ja-JP" altLang="en-US" sz="2800" dirty="0" smtClean="0">
                  <a:solidFill>
                    <a:srgbClr val="000000"/>
                  </a:solidFill>
                  <a:latin typeface="HGP明朝B" panose="02020800000000000000" pitchFamily="18" charset="-128"/>
                  <a:ea typeface="HGP明朝B" panose="02020800000000000000" pitchFamily="18" charset="-128"/>
                </a:rPr>
                <a:t>に</a:t>
              </a:r>
              <a:r>
                <a:rPr lang="x-none" altLang="x-none" sz="2800" dirty="0" smtClean="0">
                  <a:solidFill>
                    <a:srgbClr val="000000"/>
                  </a:solidFill>
                  <a:latin typeface="HGP明朝B" panose="02020800000000000000" pitchFamily="18" charset="-128"/>
                  <a:ea typeface="HGP明朝B" panose="02020800000000000000" pitchFamily="18" charset="-128"/>
                </a:rPr>
                <a:t>一致</a:t>
              </a:r>
              <a:endParaRPr lang="x-none" altLang="x-none" sz="2800" dirty="0">
                <a:solidFill>
                  <a:srgbClr val="000000"/>
                </a:solidFill>
                <a:latin typeface="HGP明朝B" panose="02020800000000000000" pitchFamily="18" charset="-128"/>
                <a:ea typeface="HGP明朝B" panose="02020800000000000000" pitchFamily="18" charset="-128"/>
              </a:endParaRPr>
            </a:p>
          </p:txBody>
        </p:sp>
        <p:sp>
          <p:nvSpPr>
            <p:cNvPr id="19" name="正方形/長方形 18"/>
            <p:cNvSpPr/>
            <p:nvPr/>
          </p:nvSpPr>
          <p:spPr>
            <a:xfrm>
              <a:off x="5819775" y="1876425"/>
              <a:ext cx="3155746" cy="847725"/>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x-none" altLang="x-none">
                  <a:latin typeface="HGP明朝B" panose="02020800000000000000" pitchFamily="18" charset="-128"/>
                  <a:ea typeface="HGP明朝B" panose="02020800000000000000" pitchFamily="18" charset="-128"/>
                </a:rPr>
                <a:t>事前知識と情報の間に適度な差があり、</a:t>
              </a:r>
              <a:r>
                <a:rPr lang="x-none" altLang="x-none">
                  <a:solidFill>
                    <a:srgbClr val="C00000"/>
                  </a:solidFill>
                  <a:latin typeface="HGP明朝B" panose="02020800000000000000" pitchFamily="18" charset="-128"/>
                  <a:ea typeface="HGP明朝B" panose="02020800000000000000" pitchFamily="18" charset="-128"/>
                </a:rPr>
                <a:t>情報処理を促進</a:t>
              </a:r>
              <a:endParaRPr lang="ja-JP" altLang="en-US">
                <a:solidFill>
                  <a:srgbClr val="000000"/>
                </a:solidFill>
                <a:latin typeface="HGP明朝B" panose="02020800000000000000" pitchFamily="18" charset="-128"/>
                <a:ea typeface="HGP明朝B" panose="02020800000000000000" pitchFamily="18" charset="-128"/>
              </a:endParaRPr>
            </a:p>
          </p:txBody>
        </p:sp>
        <p:sp>
          <p:nvSpPr>
            <p:cNvPr id="20" name="正方形/長方形 19"/>
            <p:cNvSpPr/>
            <p:nvPr/>
          </p:nvSpPr>
          <p:spPr>
            <a:xfrm>
              <a:off x="5819775" y="2762250"/>
              <a:ext cx="3155746" cy="847725"/>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x-none" altLang="x-none">
                  <a:latin typeface="HGP明朝B" panose="02020800000000000000" pitchFamily="18" charset="-128"/>
                  <a:ea typeface="HGP明朝B" panose="02020800000000000000" pitchFamily="18" charset="-128"/>
                </a:rPr>
                <a:t>事前知識と情報の間に差がありすぎて、受容に躊躇</a:t>
              </a:r>
              <a:endParaRPr lang="ja-JP" altLang="en-US">
                <a:latin typeface="HGP明朝B" panose="02020800000000000000" pitchFamily="18" charset="-128"/>
                <a:ea typeface="HGP明朝B" panose="02020800000000000000" pitchFamily="18" charset="-128"/>
              </a:endParaRPr>
            </a:p>
          </p:txBody>
        </p:sp>
        <p:sp>
          <p:nvSpPr>
            <p:cNvPr id="21" name="正方形/長方形 20"/>
            <p:cNvSpPr/>
            <p:nvPr/>
          </p:nvSpPr>
          <p:spPr>
            <a:xfrm>
              <a:off x="5819775" y="990600"/>
              <a:ext cx="3155746" cy="847725"/>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x-none" altLang="x-none">
                  <a:latin typeface="HGP明朝B" panose="02020800000000000000" pitchFamily="18" charset="-128"/>
                  <a:ea typeface="HGP明朝B" panose="02020800000000000000" pitchFamily="18" charset="-128"/>
                </a:rPr>
                <a:t>事前知識と情報が一致</a:t>
              </a:r>
            </a:p>
          </p:txBody>
        </p:sp>
      </p:grpSp>
      <p:sp>
        <p:nvSpPr>
          <p:cNvPr id="8" name="テキスト ボックス 7"/>
          <p:cNvSpPr txBox="1"/>
          <p:nvPr/>
        </p:nvSpPr>
        <p:spPr>
          <a:xfrm>
            <a:off x="495300" y="4010025"/>
            <a:ext cx="8240485" cy="1138773"/>
          </a:xfrm>
          <a:prstGeom prst="rect">
            <a:avLst/>
          </a:prstGeom>
        </p:spPr>
        <p:txBody>
          <a:bodyPr rtlCol="0" anchor="t">
            <a:spAutoFit/>
          </a:bodyPr>
          <a:lstStyle/>
          <a:p>
            <a:r>
              <a:rPr lang="x-none" altLang="x-none" sz="2000" dirty="0" smtClean="0">
                <a:latin typeface="HGP明朝B" panose="02020800000000000000" pitchFamily="18" charset="-128"/>
                <a:ea typeface="HGP明朝B" panose="02020800000000000000" pitchFamily="18" charset="-128"/>
              </a:rPr>
              <a:t>推薦されるコンテンツと事前知識の間に</a:t>
            </a:r>
            <a:r>
              <a:rPr lang="x-none" altLang="x-none" sz="2000" dirty="0">
                <a:latin typeface="HGP明朝B" panose="02020800000000000000" pitchFamily="18" charset="-128"/>
                <a:ea typeface="HGP明朝B" panose="02020800000000000000" pitchFamily="18" charset="-128"/>
              </a:rPr>
              <a:t>、</a:t>
            </a:r>
          </a:p>
          <a:p>
            <a:pPr algn="ctr"/>
            <a:r>
              <a:rPr lang="x-none" altLang="x-none" sz="2400" dirty="0">
                <a:latin typeface="HGP明朝B" panose="02020800000000000000" pitchFamily="18" charset="-128"/>
                <a:ea typeface="HGP明朝B" panose="02020800000000000000" pitchFamily="18" charset="-128"/>
              </a:rPr>
              <a:t>適度な不一致が生じた場合→意外に感じる</a:t>
            </a:r>
          </a:p>
          <a:p>
            <a:pPr algn="ctr"/>
            <a:r>
              <a:rPr lang="x-none" altLang="x-none" sz="2400" dirty="0">
                <a:latin typeface="HGP明朝B" panose="02020800000000000000" pitchFamily="18" charset="-128"/>
                <a:ea typeface="HGP明朝B" panose="02020800000000000000" pitchFamily="18" charset="-128"/>
              </a:rPr>
              <a:t>完全な不一致が生じた場合→不快に感じる</a:t>
            </a:r>
            <a:endParaRPr lang="x-none" altLang="x-none" sz="2400" dirty="0">
              <a:solidFill>
                <a:srgbClr val="000000"/>
              </a:solidFill>
              <a:latin typeface="HGP明朝B" panose="02020800000000000000" pitchFamily="18" charset="-128"/>
              <a:ea typeface="HGP明朝B" panose="02020800000000000000" pitchFamily="18" charset="-128"/>
            </a:endParaRPr>
          </a:p>
        </p:txBody>
      </p:sp>
      <p:sp>
        <p:nvSpPr>
          <p:cNvPr id="11" name="四角形: 角を丸くする 10"/>
          <p:cNvSpPr/>
          <p:nvPr/>
        </p:nvSpPr>
        <p:spPr>
          <a:xfrm>
            <a:off x="323850" y="5486400"/>
            <a:ext cx="8576332" cy="995655"/>
          </a:xfrm>
          <a:prstGeom prst="round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x-none" altLang="x-none" sz="2800">
                <a:latin typeface="HGP明朝B" panose="02020800000000000000" pitchFamily="18" charset="-128"/>
                <a:ea typeface="HGP明朝B" panose="02020800000000000000" pitchFamily="18" charset="-128"/>
              </a:rPr>
              <a:t>嗜好外の作品は</a:t>
            </a:r>
            <a:endParaRPr lang="x-none" altLang="x-none" sz="2800">
              <a:solidFill>
                <a:srgbClr val="000000"/>
              </a:solidFill>
              <a:latin typeface="HGP明朝B" panose="02020800000000000000" pitchFamily="18" charset="-128"/>
              <a:ea typeface="HGP明朝B" panose="02020800000000000000" pitchFamily="18" charset="-128"/>
            </a:endParaRPr>
          </a:p>
          <a:p>
            <a:pPr algn="ctr"/>
            <a:r>
              <a:rPr lang="x-none" altLang="x-none" sz="2800">
                <a:latin typeface="HGP明朝B" panose="02020800000000000000" pitchFamily="18" charset="-128"/>
                <a:ea typeface="HGP明朝B" panose="02020800000000000000" pitchFamily="18" charset="-128"/>
              </a:rPr>
              <a:t>ユーザーにとって不快に感じる作品なのでは？</a:t>
            </a:r>
            <a:endParaRPr lang="x-none" altLang="x-none" sz="2800">
              <a:solidFill>
                <a:srgbClr val="000000"/>
              </a:solidFill>
              <a:latin typeface="HGP明朝B" panose="02020800000000000000" pitchFamily="18" charset="-128"/>
              <a:ea typeface="HGP明朝B" panose="02020800000000000000" pitchFamily="18" charset="-128"/>
            </a:endParaRPr>
          </a:p>
        </p:txBody>
      </p:sp>
      <p:sp>
        <p:nvSpPr>
          <p:cNvPr id="9" name="スライド番号プレースホルダー 8"/>
          <p:cNvSpPr>
            <a:spLocks noGrp="1"/>
          </p:cNvSpPr>
          <p:nvPr>
            <p:ph type="sldNum" sz="quarter" idx="12"/>
          </p:nvPr>
        </p:nvSpPr>
        <p:spPr/>
        <p:txBody>
          <a:bodyPr/>
          <a:lstStyle/>
          <a:p>
            <a:fld id="{3716F7F3-095C-FF4D-AF29-008D5C28A395}" type="slidenum">
              <a:rPr kumimoji="1" lang="ja-JP" altLang="en-US" smtClean="0">
                <a:latin typeface="HGP明朝B" panose="02020800000000000000" pitchFamily="18" charset="-128"/>
                <a:ea typeface="HGP明朝B" panose="02020800000000000000" pitchFamily="18" charset="-128"/>
              </a:rPr>
              <a:t>35</a:t>
            </a:fld>
            <a:endParaRPr kumimoji="1" lang="ja-JP" altLang="en-US">
              <a:latin typeface="HGP明朝B" panose="02020800000000000000" pitchFamily="18" charset="-128"/>
              <a:ea typeface="HGP明朝B" panose="02020800000000000000" pitchFamily="18" charset="-128"/>
            </a:endParaRPr>
          </a:p>
        </p:txBody>
      </p:sp>
    </p:spTree>
    <p:extLst>
      <p:ext uri="{BB962C8B-B14F-4D97-AF65-F5344CB8AC3E}">
        <p14:creationId xmlns:p14="http://schemas.microsoft.com/office/powerpoint/2010/main" val="3562731016"/>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正方形/長方形 20"/>
          <p:cNvSpPr/>
          <p:nvPr/>
        </p:nvSpPr>
        <p:spPr>
          <a:xfrm>
            <a:off x="7323446" y="2870862"/>
            <a:ext cx="1711099" cy="3581400"/>
          </a:xfrm>
          <a:prstGeom prst="rect">
            <a:avLst/>
          </a:prstGeom>
          <a:ln w="57150"/>
        </p:spPr>
        <p:style>
          <a:lnRef idx="2">
            <a:schemeClr val="accent1"/>
          </a:lnRef>
          <a:fillRef idx="1">
            <a:schemeClr val="lt1"/>
          </a:fillRef>
          <a:effectRef idx="0">
            <a:schemeClr val="accent1"/>
          </a:effectRef>
          <a:fontRef idx="minor">
            <a:schemeClr val="dk1"/>
          </a:fontRef>
        </p:style>
        <p:txBody>
          <a:bodyPr rtlCol="0" anchor="ctr"/>
          <a:lstStyle/>
          <a:p>
            <a:pPr algn="ctr"/>
            <a:endParaRPr lang="ja-JP" altLang="en-US">
              <a:latin typeface="HGP明朝B" panose="02020800000000000000" pitchFamily="18" charset="-128"/>
              <a:ea typeface="HGP明朝B" panose="02020800000000000000" pitchFamily="18" charset="-128"/>
            </a:endParaRPr>
          </a:p>
        </p:txBody>
      </p:sp>
      <p:sp>
        <p:nvSpPr>
          <p:cNvPr id="20" name="正方形/長方形 19"/>
          <p:cNvSpPr/>
          <p:nvPr/>
        </p:nvSpPr>
        <p:spPr>
          <a:xfrm>
            <a:off x="103496" y="2875535"/>
            <a:ext cx="3362098" cy="3581400"/>
          </a:xfrm>
          <a:prstGeom prst="rect">
            <a:avLst/>
          </a:prstGeom>
          <a:ln w="57150"/>
        </p:spPr>
        <p:style>
          <a:lnRef idx="2">
            <a:schemeClr val="accent3"/>
          </a:lnRef>
          <a:fillRef idx="1">
            <a:schemeClr val="lt1"/>
          </a:fillRef>
          <a:effectRef idx="0">
            <a:schemeClr val="accent3"/>
          </a:effectRef>
          <a:fontRef idx="minor">
            <a:schemeClr val="dk1"/>
          </a:fontRef>
        </p:style>
        <p:txBody>
          <a:bodyPr rtlCol="0" anchor="ctr"/>
          <a:lstStyle/>
          <a:p>
            <a:pPr algn="ctr"/>
            <a:endParaRPr lang="ja-JP" altLang="en-US">
              <a:latin typeface="HGP明朝B" panose="02020800000000000000" pitchFamily="18" charset="-128"/>
              <a:ea typeface="HGP明朝B" panose="02020800000000000000" pitchFamily="18" charset="-128"/>
            </a:endParaRPr>
          </a:p>
        </p:txBody>
      </p:sp>
      <p:sp>
        <p:nvSpPr>
          <p:cNvPr id="19" name="正方形/長方形 18"/>
          <p:cNvSpPr/>
          <p:nvPr/>
        </p:nvSpPr>
        <p:spPr>
          <a:xfrm>
            <a:off x="3722996" y="2880387"/>
            <a:ext cx="3325812" cy="3582079"/>
          </a:xfrm>
          <a:prstGeom prst="rect">
            <a:avLst/>
          </a:prstGeom>
          <a:ln w="190500" cmpd="tri">
            <a:solidFill>
              <a:srgbClr val="FF0000"/>
            </a:solidFill>
          </a:ln>
        </p:spPr>
        <p:style>
          <a:lnRef idx="2">
            <a:schemeClr val="accent4"/>
          </a:lnRef>
          <a:fillRef idx="1">
            <a:schemeClr val="lt1"/>
          </a:fillRef>
          <a:effectRef idx="0">
            <a:schemeClr val="accent4"/>
          </a:effectRef>
          <a:fontRef idx="minor">
            <a:schemeClr val="dk1"/>
          </a:fontRef>
        </p:style>
        <p:txBody>
          <a:bodyPr rtlCol="0" anchor="ctr"/>
          <a:lstStyle/>
          <a:p>
            <a:pPr algn="ctr"/>
            <a:endParaRPr lang="ja-JP" altLang="en-US">
              <a:latin typeface="HGP明朝B" panose="02020800000000000000" pitchFamily="18" charset="-128"/>
              <a:ea typeface="HGP明朝B" panose="02020800000000000000" pitchFamily="18" charset="-128"/>
            </a:endParaRPr>
          </a:p>
        </p:txBody>
      </p:sp>
      <p:sp>
        <p:nvSpPr>
          <p:cNvPr id="7" name="吹き出し: 角を丸めた四角形 6"/>
          <p:cNvSpPr/>
          <p:nvPr/>
        </p:nvSpPr>
        <p:spPr>
          <a:xfrm rot="5400000">
            <a:off x="4876800" y="-1600200"/>
            <a:ext cx="1083355" cy="6406696"/>
          </a:xfrm>
          <a:prstGeom prst="wedgeRoundRectCallout">
            <a:avLst/>
          </a:prstGeom>
          <a:ln w="57150"/>
        </p:spPr>
        <p:style>
          <a:lnRef idx="2">
            <a:schemeClr val="dk1"/>
          </a:lnRef>
          <a:fillRef idx="1">
            <a:schemeClr val="lt1"/>
          </a:fillRef>
          <a:effectRef idx="0">
            <a:schemeClr val="dk1"/>
          </a:effectRef>
          <a:fontRef idx="minor">
            <a:schemeClr val="dk1"/>
          </a:fontRef>
        </p:style>
        <p:txBody>
          <a:bodyPr rtlCol="0" anchor="ctr"/>
          <a:lstStyle/>
          <a:p>
            <a:endParaRPr lang="x-none" altLang="ja-JP" dirty="0">
              <a:latin typeface="HGP明朝B" panose="02020800000000000000" pitchFamily="18" charset="-128"/>
              <a:ea typeface="HGP明朝B" panose="02020800000000000000" pitchFamily="18" charset="-128"/>
            </a:endParaRPr>
          </a:p>
        </p:txBody>
      </p:sp>
      <p:sp>
        <p:nvSpPr>
          <p:cNvPr id="9" name="楕円 8"/>
          <p:cNvSpPr/>
          <p:nvPr/>
        </p:nvSpPr>
        <p:spPr>
          <a:xfrm>
            <a:off x="4400550" y="1714563"/>
            <a:ext cx="1149578" cy="354467"/>
          </a:xfrm>
          <a:prstGeom prst="ellipse">
            <a:avLst/>
          </a:prstGeom>
          <a:ln w="63500">
            <a:solidFill>
              <a:srgbClr val="FF0000"/>
            </a:solidFill>
          </a:ln>
        </p:spPr>
        <p:style>
          <a:lnRef idx="2">
            <a:schemeClr val="accent2"/>
          </a:lnRef>
          <a:fillRef idx="1">
            <a:schemeClr val="lt1"/>
          </a:fillRef>
          <a:effectRef idx="0">
            <a:schemeClr val="accent2"/>
          </a:effectRef>
          <a:fontRef idx="minor">
            <a:schemeClr val="dk1"/>
          </a:fontRef>
        </p:style>
        <p:txBody>
          <a:bodyPr rtlCol="0" anchor="ctr"/>
          <a:lstStyle/>
          <a:p>
            <a:pPr algn="ctr"/>
            <a:endParaRPr lang="ja-JP" altLang="en-US">
              <a:latin typeface="HGP明朝B" panose="02020800000000000000" pitchFamily="18" charset="-128"/>
              <a:ea typeface="HGP明朝B" panose="02020800000000000000" pitchFamily="18" charset="-128"/>
            </a:endParaRPr>
          </a:p>
        </p:txBody>
      </p:sp>
      <p:sp>
        <p:nvSpPr>
          <p:cNvPr id="2" name="タイトル 1"/>
          <p:cNvSpPr>
            <a:spLocks noGrp="1"/>
          </p:cNvSpPr>
          <p:nvPr>
            <p:ph type="title"/>
          </p:nvPr>
        </p:nvSpPr>
        <p:spPr>
          <a:xfrm>
            <a:off x="76200" y="372424"/>
            <a:ext cx="6564312" cy="649288"/>
          </a:xfrm>
        </p:spPr>
        <p:txBody>
          <a:bodyPr/>
          <a:lstStyle/>
          <a:p>
            <a:r>
              <a:rPr kumimoji="1" lang="x-none" altLang="x-none" sz="3200" dirty="0">
                <a:latin typeface="HGP明朝B" panose="02020800000000000000" pitchFamily="18" charset="-128"/>
                <a:ea typeface="HGP明朝B" panose="02020800000000000000" pitchFamily="18" charset="-128"/>
              </a:rPr>
              <a:t>SVODに当てはめて考えてみると・・・</a:t>
            </a:r>
            <a:endParaRPr kumimoji="1" lang="x-none" altLang="x-none" sz="3200" dirty="0">
              <a:solidFill>
                <a:srgbClr val="000000"/>
              </a:solidFill>
              <a:latin typeface="HGP明朝B" panose="02020800000000000000" pitchFamily="18" charset="-128"/>
              <a:ea typeface="HGP明朝B" panose="02020800000000000000" pitchFamily="18" charset="-128"/>
            </a:endParaRPr>
          </a:p>
        </p:txBody>
      </p:sp>
      <p:pic>
        <p:nvPicPr>
          <p:cNvPr id="5" name="コンテンツ プレースホルダー 4" descr="pose_kyosyu_figure.png"/>
          <p:cNvPicPr>
            <a:picLocks noGrp="1" noChangeAspect="1"/>
          </p:cNvPicPr>
          <p:nvPr>
            <p:ph idx="1"/>
          </p:nvPr>
        </p:nvPicPr>
        <p:blipFill>
          <a:blip r:embed="rId3" cstate="email">
            <a:extLst>
              <a:ext uri="{28A0092B-C50C-407E-A947-70E740481C1C}">
                <a14:useLocalDpi xmlns:a14="http://schemas.microsoft.com/office/drawing/2010/main" val="0"/>
              </a:ext>
            </a:extLst>
          </a:blip>
          <a:stretch>
            <a:fillRect/>
          </a:stretch>
        </p:blipFill>
        <p:spPr>
          <a:xfrm>
            <a:off x="457200" y="866775"/>
            <a:ext cx="1061762" cy="1620793"/>
          </a:xfrm>
        </p:spPr>
      </p:pic>
      <p:sp>
        <p:nvSpPr>
          <p:cNvPr id="4" name="タイトル 1"/>
          <p:cNvSpPr txBox="1">
            <a:spLocks/>
          </p:cNvSpPr>
          <p:nvPr/>
        </p:nvSpPr>
        <p:spPr>
          <a:xfrm>
            <a:off x="186905" y="43132"/>
            <a:ext cx="1176172" cy="493712"/>
          </a:xfrm>
          <a:prstGeom prst="rect">
            <a:avLst/>
          </a:prstGeom>
        </p:spPr>
        <p:txBody>
          <a:bodyPr vert="horz" lIns="91440" tIns="45720" rIns="91440" bIns="45720" rtlCol="0" anchor="ctr">
            <a:noAutofit/>
          </a:bodyPr>
          <a:lstStyle>
            <a:lvl1pPr algn="ctr" defTabSz="457200" rtl="0" eaLnBrk="1" latinLnBrk="0" hangingPunct="1">
              <a:spcBef>
                <a:spcPct val="0"/>
              </a:spcBef>
              <a:buNone/>
              <a:defRPr kumimoji="1" sz="4400" kern="1200">
                <a:solidFill>
                  <a:schemeClr val="tx1"/>
                </a:solidFill>
                <a:latin typeface="+mj-lt"/>
                <a:ea typeface="+mj-ea"/>
                <a:cs typeface="+mj-cs"/>
              </a:defRPr>
            </a:lvl1pPr>
          </a:lstStyle>
          <a:p>
            <a:r>
              <a:rPr lang="x-none" altLang="x-none" sz="1800">
                <a:latin typeface="HGP明朝B" panose="02020800000000000000" pitchFamily="18" charset="-128"/>
                <a:ea typeface="HGP明朝B" panose="02020800000000000000" pitchFamily="18" charset="-128"/>
              </a:rPr>
              <a:t>仮説導出</a:t>
            </a:r>
            <a:endParaRPr lang="x-none" altLang="x-none" sz="1800">
              <a:solidFill>
                <a:srgbClr val="000000"/>
              </a:solidFill>
              <a:latin typeface="HGP明朝B" panose="02020800000000000000" pitchFamily="18" charset="-128"/>
              <a:ea typeface="HGP明朝B" panose="02020800000000000000" pitchFamily="18" charset="-128"/>
            </a:endParaRPr>
          </a:p>
        </p:txBody>
      </p:sp>
      <p:sp>
        <p:nvSpPr>
          <p:cNvPr id="8" name="テキスト ボックス 7"/>
          <p:cNvSpPr txBox="1"/>
          <p:nvPr/>
        </p:nvSpPr>
        <p:spPr>
          <a:xfrm>
            <a:off x="3257550" y="1151590"/>
            <a:ext cx="4731026" cy="923330"/>
          </a:xfrm>
          <a:prstGeom prst="rect">
            <a:avLst/>
          </a:prstGeom>
        </p:spPr>
        <p:txBody>
          <a:bodyPr rtlCol="0" anchor="t">
            <a:spAutoFit/>
          </a:bodyPr>
          <a:lstStyle/>
          <a:p>
            <a:pPr algn="ctr"/>
            <a:r>
              <a:rPr lang="x-none" altLang="x-none" u="sng" dirty="0">
                <a:latin typeface="HGP明朝B" panose="02020800000000000000" pitchFamily="18" charset="-128"/>
                <a:ea typeface="HGP明朝B" panose="02020800000000000000" pitchFamily="18" charset="-128"/>
              </a:rPr>
              <a:t>Aさん　20代・男性</a:t>
            </a:r>
            <a:r>
              <a:rPr lang="x-none" altLang="x-none" dirty="0">
                <a:latin typeface="HGP明朝B" panose="02020800000000000000" pitchFamily="18" charset="-128"/>
                <a:ea typeface="HGP明朝B" panose="02020800000000000000" pitchFamily="18" charset="-128"/>
              </a:rPr>
              <a:t> </a:t>
            </a:r>
            <a:endParaRPr lang="x-none" altLang="x-none" sz="2400" dirty="0">
              <a:latin typeface="HGP明朝B" panose="02020800000000000000" pitchFamily="18" charset="-128"/>
              <a:ea typeface="HGP明朝B" panose="02020800000000000000" pitchFamily="18" charset="-128"/>
            </a:endParaRPr>
          </a:p>
          <a:p>
            <a:pPr algn="ctr"/>
            <a:r>
              <a:rPr lang="x-none" altLang="x-none" dirty="0">
                <a:latin typeface="HGP明朝B" panose="02020800000000000000" pitchFamily="18" charset="-128"/>
                <a:ea typeface="HGP明朝B" panose="02020800000000000000" pitchFamily="18" charset="-128"/>
              </a:rPr>
              <a:t>〔好きなジャンル〕 </a:t>
            </a:r>
            <a:endParaRPr lang="x-none" altLang="ja-JP" sz="2400" dirty="0">
              <a:latin typeface="HGP明朝B" panose="02020800000000000000" pitchFamily="18" charset="-128"/>
              <a:ea typeface="HGP明朝B" panose="02020800000000000000" pitchFamily="18" charset="-128"/>
            </a:endParaRPr>
          </a:p>
          <a:p>
            <a:pPr algn="ctr"/>
            <a:r>
              <a:rPr lang="x-none" altLang="x-none" dirty="0">
                <a:latin typeface="HGP明朝B" panose="02020800000000000000" pitchFamily="18" charset="-128"/>
                <a:ea typeface="HGP明朝B" panose="02020800000000000000" pitchFamily="18" charset="-128"/>
              </a:rPr>
              <a:t>アクション・SF ・</a:t>
            </a:r>
            <a:r>
              <a:rPr lang="x-none" altLang="x-none" dirty="0" smtClean="0">
                <a:latin typeface="HGP明朝B" panose="02020800000000000000" pitchFamily="18" charset="-128"/>
                <a:ea typeface="HGP明朝B" panose="02020800000000000000" pitchFamily="18" charset="-128"/>
              </a:rPr>
              <a:t>コメディ</a:t>
            </a:r>
            <a:endParaRPr lang="x-none" altLang="ja-JP" sz="2400" dirty="0">
              <a:latin typeface="HGP明朝B" panose="02020800000000000000" pitchFamily="18" charset="-128"/>
              <a:ea typeface="HGP明朝B" panose="02020800000000000000" pitchFamily="18" charset="-128"/>
            </a:endParaRPr>
          </a:p>
        </p:txBody>
      </p:sp>
      <p:pic>
        <p:nvPicPr>
          <p:cNvPr id="3" name="図 2" descr="153173_01.jpg"/>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170171" y="2908962"/>
            <a:ext cx="1416222" cy="1998264"/>
          </a:xfrm>
          <a:prstGeom prst="rect">
            <a:avLst/>
          </a:prstGeom>
        </p:spPr>
      </p:pic>
      <p:pic>
        <p:nvPicPr>
          <p:cNvPr id="6" name="図 5" descr="poster.jpg"/>
          <p:cNvPicPr>
            <a:picLocks noChangeAspect="1"/>
          </p:cNvPicPr>
          <p:nvPr/>
        </p:nvPicPr>
        <p:blipFill>
          <a:blip r:embed="rId5" cstate="email">
            <a:extLst>
              <a:ext uri="{28A0092B-C50C-407E-A947-70E740481C1C}">
                <a14:useLocalDpi xmlns:a14="http://schemas.microsoft.com/office/drawing/2010/main" val="0"/>
              </a:ext>
            </a:extLst>
          </a:blip>
          <a:stretch>
            <a:fillRect/>
          </a:stretch>
        </p:blipFill>
        <p:spPr>
          <a:xfrm>
            <a:off x="1990725" y="2917208"/>
            <a:ext cx="1427830" cy="2013907"/>
          </a:xfrm>
          <a:prstGeom prst="rect">
            <a:avLst/>
          </a:prstGeom>
        </p:spPr>
      </p:pic>
      <p:pic>
        <p:nvPicPr>
          <p:cNvPr id="10" name="図 9" descr="スクリーンショット 2016-12-08 17.37.36.png"/>
          <p:cNvPicPr>
            <a:picLocks noChangeAspect="1"/>
          </p:cNvPicPr>
          <p:nvPr/>
        </p:nvPicPr>
        <p:blipFill>
          <a:blip r:embed="rId6" cstate="email">
            <a:extLst>
              <a:ext uri="{28A0092B-C50C-407E-A947-70E740481C1C}">
                <a14:useLocalDpi xmlns:a14="http://schemas.microsoft.com/office/drawing/2010/main" val="0"/>
              </a:ext>
            </a:extLst>
          </a:blip>
          <a:stretch>
            <a:fillRect/>
          </a:stretch>
        </p:blipFill>
        <p:spPr>
          <a:xfrm>
            <a:off x="3833459" y="2977202"/>
            <a:ext cx="1439494" cy="2016103"/>
          </a:xfrm>
          <a:prstGeom prst="rect">
            <a:avLst/>
          </a:prstGeom>
        </p:spPr>
      </p:pic>
      <p:pic>
        <p:nvPicPr>
          <p:cNvPr id="11" name="図 10" descr="スクリーンショット 2016-12-08 17.17.58.png"/>
          <p:cNvPicPr>
            <a:picLocks noChangeAspect="1"/>
          </p:cNvPicPr>
          <p:nvPr/>
        </p:nvPicPr>
        <p:blipFill>
          <a:blip r:embed="rId7" cstate="email">
            <a:extLst>
              <a:ext uri="{28A0092B-C50C-407E-A947-70E740481C1C}">
                <a14:useLocalDpi xmlns:a14="http://schemas.microsoft.com/office/drawing/2010/main" val="0"/>
              </a:ext>
            </a:extLst>
          </a:blip>
          <a:stretch>
            <a:fillRect/>
          </a:stretch>
        </p:blipFill>
        <p:spPr>
          <a:xfrm>
            <a:off x="5509184" y="2979756"/>
            <a:ext cx="1444129" cy="2035530"/>
          </a:xfrm>
          <a:prstGeom prst="rect">
            <a:avLst/>
          </a:prstGeom>
        </p:spPr>
      </p:pic>
      <p:pic>
        <p:nvPicPr>
          <p:cNvPr id="12" name="図 11" descr="51ryfgyvmWL.jpg"/>
          <p:cNvPicPr>
            <a:picLocks noChangeAspect="1"/>
          </p:cNvPicPr>
          <p:nvPr/>
        </p:nvPicPr>
        <p:blipFill>
          <a:blip r:embed="rId8" cstate="email">
            <a:extLst>
              <a:ext uri="{28A0092B-C50C-407E-A947-70E740481C1C}">
                <a14:useLocalDpi xmlns:a14="http://schemas.microsoft.com/office/drawing/2010/main" val="0"/>
              </a:ext>
            </a:extLst>
          </a:blip>
          <a:stretch>
            <a:fillRect/>
          </a:stretch>
        </p:blipFill>
        <p:spPr>
          <a:xfrm>
            <a:off x="7466321" y="2909501"/>
            <a:ext cx="1421258" cy="2017486"/>
          </a:xfrm>
          <a:prstGeom prst="rect">
            <a:avLst/>
          </a:prstGeom>
        </p:spPr>
      </p:pic>
      <p:sp>
        <p:nvSpPr>
          <p:cNvPr id="14" name="テキスト ボックス 13"/>
          <p:cNvSpPr txBox="1"/>
          <p:nvPr/>
        </p:nvSpPr>
        <p:spPr>
          <a:xfrm>
            <a:off x="408296" y="5128287"/>
            <a:ext cx="2743200" cy="1077218"/>
          </a:xfrm>
          <a:prstGeom prst="rect">
            <a:avLst/>
          </a:prstGeom>
        </p:spPr>
        <p:txBody>
          <a:bodyPr rtlCol="0" anchor="t">
            <a:spAutoFit/>
          </a:bodyPr>
          <a:lstStyle/>
          <a:p>
            <a:pPr algn="ctr"/>
            <a:r>
              <a:rPr lang="x-none" altLang="x-none" sz="1600">
                <a:solidFill>
                  <a:srgbClr val="000000"/>
                </a:solidFill>
                <a:latin typeface="HGP明朝B" panose="02020800000000000000" pitchFamily="18" charset="-128"/>
                <a:ea typeface="HGP明朝B" panose="02020800000000000000" pitchFamily="18" charset="-128"/>
              </a:rPr>
              <a:t>アクション映画</a:t>
            </a:r>
            <a:r>
              <a:rPr lang="x-none" altLang="x-none" dirty="0">
                <a:latin typeface="HGP明朝B" panose="02020800000000000000" pitchFamily="18" charset="-128"/>
                <a:ea typeface="HGP明朝B" panose="02020800000000000000" pitchFamily="18" charset="-128"/>
              </a:rPr>
              <a:t/>
            </a:r>
            <a:br>
              <a:rPr lang="x-none" altLang="x-none" dirty="0">
                <a:latin typeface="HGP明朝B" panose="02020800000000000000" pitchFamily="18" charset="-128"/>
                <a:ea typeface="HGP明朝B" panose="02020800000000000000" pitchFamily="18" charset="-128"/>
              </a:rPr>
            </a:br>
            <a:r>
              <a:rPr lang="x-none" altLang="x-none" sz="1600">
                <a:solidFill>
                  <a:srgbClr val="000000"/>
                </a:solidFill>
                <a:latin typeface="HGP明朝B" panose="02020800000000000000" pitchFamily="18" charset="-128"/>
                <a:ea typeface="HGP明朝B" panose="02020800000000000000" pitchFamily="18" charset="-128"/>
              </a:rPr>
              <a:t>（習慣内かつ嗜好内）</a:t>
            </a:r>
            <a:endParaRPr lang="x-none" altLang="x-none" sz="1600" dirty="0">
              <a:solidFill>
                <a:srgbClr val="000000"/>
              </a:solidFill>
              <a:latin typeface="HGP明朝B" panose="02020800000000000000" pitchFamily="18" charset="-128"/>
              <a:ea typeface="HGP明朝B" panose="02020800000000000000" pitchFamily="18" charset="-128"/>
            </a:endParaRPr>
          </a:p>
          <a:p>
            <a:pPr algn="ctr"/>
            <a:r>
              <a:rPr lang="x-none" altLang="x-none" sz="1600">
                <a:solidFill>
                  <a:srgbClr val="000000"/>
                </a:solidFill>
                <a:latin typeface="HGP明朝B" panose="02020800000000000000" pitchFamily="18" charset="-128"/>
                <a:ea typeface="HGP明朝B" panose="02020800000000000000" pitchFamily="18" charset="-128"/>
              </a:rPr>
              <a:t>完全一致の作品</a:t>
            </a:r>
            <a:endParaRPr lang="x-none" altLang="x-none" sz="1600" dirty="0">
              <a:solidFill>
                <a:srgbClr val="000000"/>
              </a:solidFill>
              <a:latin typeface="HGP明朝B" panose="02020800000000000000" pitchFamily="18" charset="-128"/>
              <a:ea typeface="HGP明朝B" panose="02020800000000000000" pitchFamily="18" charset="-128"/>
            </a:endParaRPr>
          </a:p>
          <a:p>
            <a:pPr algn="ctr"/>
            <a:endParaRPr lang="x-none" altLang="x-none" sz="1600" dirty="0">
              <a:solidFill>
                <a:srgbClr val="000000"/>
              </a:solidFill>
              <a:latin typeface="HGP明朝B" panose="02020800000000000000" pitchFamily="18" charset="-128"/>
              <a:ea typeface="HGP明朝B" panose="02020800000000000000" pitchFamily="18" charset="-128"/>
            </a:endParaRPr>
          </a:p>
        </p:txBody>
      </p:sp>
      <p:sp>
        <p:nvSpPr>
          <p:cNvPr id="15" name="テキスト ボックス 14"/>
          <p:cNvSpPr txBox="1"/>
          <p:nvPr/>
        </p:nvSpPr>
        <p:spPr>
          <a:xfrm>
            <a:off x="4008746" y="5087343"/>
            <a:ext cx="2743200" cy="1692771"/>
          </a:xfrm>
          <a:prstGeom prst="rect">
            <a:avLst/>
          </a:prstGeom>
        </p:spPr>
        <p:txBody>
          <a:bodyPr rtlCol="0" anchor="t">
            <a:spAutoFit/>
          </a:bodyPr>
          <a:lstStyle/>
          <a:p>
            <a:pPr algn="ctr"/>
            <a:r>
              <a:rPr lang="x-none" altLang="x-none" sz="1600" dirty="0">
                <a:solidFill>
                  <a:srgbClr val="000000"/>
                </a:solidFill>
                <a:latin typeface="HGP明朝B" panose="02020800000000000000" pitchFamily="18" charset="-128"/>
                <a:ea typeface="HGP明朝B" panose="02020800000000000000" pitchFamily="18" charset="-128"/>
              </a:rPr>
              <a:t>SF・コメディ映画</a:t>
            </a:r>
            <a:r>
              <a:rPr lang="x-none" altLang="x-none" dirty="0">
                <a:latin typeface="HGP明朝B" panose="02020800000000000000" pitchFamily="18" charset="-128"/>
                <a:ea typeface="HGP明朝B" panose="02020800000000000000" pitchFamily="18" charset="-128"/>
              </a:rPr>
              <a:t/>
            </a:r>
            <a:br>
              <a:rPr lang="x-none" altLang="x-none" dirty="0">
                <a:latin typeface="HGP明朝B" panose="02020800000000000000" pitchFamily="18" charset="-128"/>
                <a:ea typeface="HGP明朝B" panose="02020800000000000000" pitchFamily="18" charset="-128"/>
              </a:rPr>
            </a:br>
            <a:r>
              <a:rPr lang="x-none" altLang="x-none" sz="1600" dirty="0">
                <a:solidFill>
                  <a:srgbClr val="000000"/>
                </a:solidFill>
                <a:latin typeface="HGP明朝B" panose="02020800000000000000" pitchFamily="18" charset="-128"/>
                <a:ea typeface="HGP明朝B" panose="02020800000000000000" pitchFamily="18" charset="-128"/>
              </a:rPr>
              <a:t>（習慣外だが嗜好内）</a:t>
            </a:r>
          </a:p>
          <a:p>
            <a:pPr algn="ctr"/>
            <a:r>
              <a:rPr lang="x-none" altLang="x-none" sz="1600" dirty="0">
                <a:solidFill>
                  <a:srgbClr val="000000"/>
                </a:solidFill>
                <a:latin typeface="HGP明朝B" panose="02020800000000000000" pitchFamily="18" charset="-128"/>
                <a:ea typeface="HGP明朝B" panose="02020800000000000000" pitchFamily="18" charset="-128"/>
              </a:rPr>
              <a:t>適度な不一致の作品</a:t>
            </a:r>
          </a:p>
          <a:p>
            <a:pPr algn="ctr"/>
            <a:r>
              <a:rPr lang="x-none" altLang="x-none" sz="2800" b="1" u="sng" dirty="0">
                <a:solidFill>
                  <a:srgbClr val="C00000"/>
                </a:solidFill>
                <a:latin typeface="HGP明朝B" panose="02020800000000000000" pitchFamily="18" charset="-128"/>
                <a:ea typeface="HGP明朝B" panose="02020800000000000000" pitchFamily="18" charset="-128"/>
              </a:rPr>
              <a:t>意外な作品</a:t>
            </a:r>
          </a:p>
          <a:p>
            <a:pPr algn="ctr"/>
            <a:endParaRPr lang="x-none" altLang="x-none" sz="2400" dirty="0">
              <a:solidFill>
                <a:srgbClr val="000000"/>
              </a:solidFill>
              <a:latin typeface="HGP明朝B" panose="02020800000000000000" pitchFamily="18" charset="-128"/>
              <a:ea typeface="HGP明朝B" panose="02020800000000000000" pitchFamily="18" charset="-128"/>
            </a:endParaRPr>
          </a:p>
        </p:txBody>
      </p:sp>
      <p:sp>
        <p:nvSpPr>
          <p:cNvPr id="16" name="テキスト ボックス 15"/>
          <p:cNvSpPr txBox="1"/>
          <p:nvPr/>
        </p:nvSpPr>
        <p:spPr>
          <a:xfrm>
            <a:off x="6809096" y="5077818"/>
            <a:ext cx="2743200" cy="1569660"/>
          </a:xfrm>
          <a:prstGeom prst="rect">
            <a:avLst/>
          </a:prstGeom>
        </p:spPr>
        <p:txBody>
          <a:bodyPr rtlCol="0" anchor="t">
            <a:spAutoFit/>
          </a:bodyPr>
          <a:lstStyle/>
          <a:p>
            <a:pPr algn="ctr"/>
            <a:r>
              <a:rPr lang="x-none" altLang="x-none" sz="1600">
                <a:solidFill>
                  <a:srgbClr val="000000"/>
                </a:solidFill>
                <a:latin typeface="HGP明朝B" panose="02020800000000000000" pitchFamily="18" charset="-128"/>
                <a:ea typeface="HGP明朝B" panose="02020800000000000000" pitchFamily="18" charset="-128"/>
              </a:rPr>
              <a:t>ラブロマンス映画</a:t>
            </a:r>
            <a:r>
              <a:rPr lang="x-none" altLang="x-none" dirty="0">
                <a:latin typeface="HGP明朝B" panose="02020800000000000000" pitchFamily="18" charset="-128"/>
                <a:ea typeface="HGP明朝B" panose="02020800000000000000" pitchFamily="18" charset="-128"/>
              </a:rPr>
              <a:t/>
            </a:r>
            <a:br>
              <a:rPr lang="x-none" altLang="x-none" dirty="0">
                <a:latin typeface="HGP明朝B" panose="02020800000000000000" pitchFamily="18" charset="-128"/>
                <a:ea typeface="HGP明朝B" panose="02020800000000000000" pitchFamily="18" charset="-128"/>
              </a:rPr>
            </a:br>
            <a:r>
              <a:rPr lang="x-none" altLang="x-none" sz="1600">
                <a:solidFill>
                  <a:srgbClr val="000000"/>
                </a:solidFill>
                <a:latin typeface="HGP明朝B" panose="02020800000000000000" pitchFamily="18" charset="-128"/>
                <a:ea typeface="HGP明朝B" panose="02020800000000000000" pitchFamily="18" charset="-128"/>
              </a:rPr>
              <a:t>（嗜好外）</a:t>
            </a:r>
            <a:endParaRPr lang="x-none" altLang="x-none" sz="1600" dirty="0">
              <a:solidFill>
                <a:srgbClr val="000000"/>
              </a:solidFill>
              <a:latin typeface="HGP明朝B" panose="02020800000000000000" pitchFamily="18" charset="-128"/>
              <a:ea typeface="HGP明朝B" panose="02020800000000000000" pitchFamily="18" charset="-128"/>
            </a:endParaRPr>
          </a:p>
          <a:p>
            <a:pPr algn="ctr"/>
            <a:r>
              <a:rPr lang="x-none" altLang="x-none" sz="1600">
                <a:solidFill>
                  <a:srgbClr val="000000"/>
                </a:solidFill>
                <a:latin typeface="HGP明朝B" panose="02020800000000000000" pitchFamily="18" charset="-128"/>
                <a:ea typeface="HGP明朝B" panose="02020800000000000000" pitchFamily="18" charset="-128"/>
              </a:rPr>
              <a:t>完全不一致の作品</a:t>
            </a:r>
            <a:endParaRPr lang="x-none" altLang="x-none" sz="1600" dirty="0">
              <a:solidFill>
                <a:srgbClr val="000000"/>
              </a:solidFill>
              <a:latin typeface="HGP明朝B" panose="02020800000000000000" pitchFamily="18" charset="-128"/>
              <a:ea typeface="HGP明朝B" panose="02020800000000000000" pitchFamily="18" charset="-128"/>
            </a:endParaRPr>
          </a:p>
          <a:p>
            <a:pPr algn="ctr"/>
            <a:r>
              <a:rPr lang="x-none" altLang="x-none" sz="2400">
                <a:solidFill>
                  <a:srgbClr val="000000"/>
                </a:solidFill>
                <a:latin typeface="HGP明朝B" panose="02020800000000000000" pitchFamily="18" charset="-128"/>
                <a:ea typeface="HGP明朝B" panose="02020800000000000000" pitchFamily="18" charset="-128"/>
              </a:rPr>
              <a:t>不快な作品</a:t>
            </a:r>
            <a:endParaRPr lang="x-none" altLang="x-none" sz="2400" dirty="0">
              <a:solidFill>
                <a:srgbClr val="000000"/>
              </a:solidFill>
              <a:latin typeface="HGP明朝B" panose="02020800000000000000" pitchFamily="18" charset="-128"/>
              <a:ea typeface="HGP明朝B" panose="02020800000000000000" pitchFamily="18" charset="-128"/>
            </a:endParaRPr>
          </a:p>
          <a:p>
            <a:pPr algn="ctr"/>
            <a:endParaRPr lang="x-none" altLang="x-none" sz="2400" dirty="0">
              <a:solidFill>
                <a:srgbClr val="000000"/>
              </a:solidFill>
              <a:latin typeface="HGP明朝B" panose="02020800000000000000" pitchFamily="18" charset="-128"/>
              <a:ea typeface="HGP明朝B" panose="02020800000000000000" pitchFamily="18" charset="-128"/>
            </a:endParaRPr>
          </a:p>
        </p:txBody>
      </p:sp>
      <p:sp>
        <p:nvSpPr>
          <p:cNvPr id="13" name="テキスト ボックス 12"/>
          <p:cNvSpPr txBox="1"/>
          <p:nvPr/>
        </p:nvSpPr>
        <p:spPr>
          <a:xfrm>
            <a:off x="1891701" y="2250458"/>
            <a:ext cx="6171327" cy="523875"/>
          </a:xfrm>
          <a:prstGeom prst="rect">
            <a:avLst/>
          </a:prstGeom>
        </p:spPr>
        <p:txBody>
          <a:bodyPr wrap="square" rtlCol="0" anchor="t">
            <a:spAutoFit/>
          </a:bodyPr>
          <a:lstStyle/>
          <a:p>
            <a:pPr algn="ctr"/>
            <a:r>
              <a:rPr lang="x-none" altLang="x-none" sz="2800" dirty="0">
                <a:solidFill>
                  <a:srgbClr val="000000"/>
                </a:solidFill>
                <a:latin typeface="HGP明朝B" panose="02020800000000000000" pitchFamily="18" charset="-128"/>
                <a:ea typeface="HGP明朝B" panose="02020800000000000000" pitchFamily="18" charset="-128"/>
              </a:rPr>
              <a:t>（例） </a:t>
            </a:r>
            <a:r>
              <a:rPr lang="ja-JP" altLang="en-US" sz="2800" dirty="0" smtClean="0">
                <a:solidFill>
                  <a:srgbClr val="000000"/>
                </a:solidFill>
                <a:latin typeface="HGP明朝B" panose="02020800000000000000" pitchFamily="18" charset="-128"/>
                <a:ea typeface="HGP明朝B" panose="02020800000000000000" pitchFamily="18" charset="-128"/>
              </a:rPr>
              <a:t>～</a:t>
            </a:r>
            <a:r>
              <a:rPr lang="x-none" altLang="x-none" sz="2800" dirty="0" smtClean="0">
                <a:solidFill>
                  <a:srgbClr val="000000"/>
                </a:solidFill>
                <a:latin typeface="HGP明朝B" panose="02020800000000000000" pitchFamily="18" charset="-128"/>
                <a:ea typeface="HGP明朝B" panose="02020800000000000000" pitchFamily="18" charset="-128"/>
              </a:rPr>
              <a:t>あなたにオススメの作品</a:t>
            </a:r>
            <a:r>
              <a:rPr lang="ja-JP" altLang="en-US" sz="2800" dirty="0" smtClean="0">
                <a:solidFill>
                  <a:srgbClr val="000000"/>
                </a:solidFill>
                <a:latin typeface="HGP明朝B" panose="02020800000000000000" pitchFamily="18" charset="-128"/>
                <a:ea typeface="HGP明朝B" panose="02020800000000000000" pitchFamily="18" charset="-128"/>
              </a:rPr>
              <a:t>～</a:t>
            </a:r>
            <a:endParaRPr lang="x-none" altLang="x-none" sz="2800" dirty="0">
              <a:solidFill>
                <a:srgbClr val="000000"/>
              </a:solidFill>
              <a:latin typeface="HGP明朝B" panose="02020800000000000000" pitchFamily="18" charset="-128"/>
              <a:ea typeface="HGP明朝B" panose="02020800000000000000" pitchFamily="18" charset="-128"/>
            </a:endParaRPr>
          </a:p>
        </p:txBody>
      </p:sp>
      <p:sp>
        <p:nvSpPr>
          <p:cNvPr id="17" name="スライド番号プレースホルダー 16"/>
          <p:cNvSpPr>
            <a:spLocks noGrp="1"/>
          </p:cNvSpPr>
          <p:nvPr>
            <p:ph type="sldNum" sz="quarter" idx="12"/>
          </p:nvPr>
        </p:nvSpPr>
        <p:spPr/>
        <p:txBody>
          <a:bodyPr/>
          <a:lstStyle/>
          <a:p>
            <a:fld id="{3716F7F3-095C-FF4D-AF29-008D5C28A395}" type="slidenum">
              <a:rPr kumimoji="1" lang="ja-JP" altLang="en-US" smtClean="0">
                <a:latin typeface="HGP明朝B" panose="02020800000000000000" pitchFamily="18" charset="-128"/>
                <a:ea typeface="HGP明朝B" panose="02020800000000000000" pitchFamily="18" charset="-128"/>
              </a:rPr>
              <a:t>36</a:t>
            </a:fld>
            <a:endParaRPr kumimoji="1" lang="ja-JP" altLang="en-US">
              <a:latin typeface="HGP明朝B" panose="02020800000000000000" pitchFamily="18" charset="-128"/>
              <a:ea typeface="HGP明朝B" panose="02020800000000000000" pitchFamily="18" charset="-128"/>
            </a:endParaRPr>
          </a:p>
        </p:txBody>
      </p:sp>
    </p:spTree>
    <p:extLst>
      <p:ext uri="{BB962C8B-B14F-4D97-AF65-F5344CB8AC3E}">
        <p14:creationId xmlns:p14="http://schemas.microsoft.com/office/powerpoint/2010/main" val="3621093449"/>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楕円 6"/>
          <p:cNvSpPr/>
          <p:nvPr/>
        </p:nvSpPr>
        <p:spPr>
          <a:xfrm>
            <a:off x="2093084" y="1388018"/>
            <a:ext cx="6593716" cy="2119934"/>
          </a:xfrm>
          <a:prstGeom prst="ellipse">
            <a:avLst/>
          </a:prstGeom>
          <a:solidFill>
            <a:schemeClr val="accent2"/>
          </a:solidFill>
          <a:ln w="57150"/>
        </p:spPr>
        <p:style>
          <a:lnRef idx="2">
            <a:schemeClr val="dk1"/>
          </a:lnRef>
          <a:fillRef idx="1">
            <a:schemeClr val="lt1"/>
          </a:fillRef>
          <a:effectRef idx="0">
            <a:schemeClr val="dk1"/>
          </a:effectRef>
          <a:fontRef idx="minor">
            <a:schemeClr val="dk1"/>
          </a:fontRef>
        </p:style>
        <p:txBody>
          <a:bodyPr rtlCol="0" anchor="ctr"/>
          <a:lstStyle/>
          <a:p>
            <a:pPr algn="ctr"/>
            <a:endParaRPr lang="ja-JP" altLang="en-US">
              <a:latin typeface="HGP明朝B" panose="02020800000000000000" pitchFamily="18" charset="-128"/>
              <a:ea typeface="HGP明朝B" panose="02020800000000000000" pitchFamily="18" charset="-128"/>
            </a:endParaRPr>
          </a:p>
        </p:txBody>
      </p:sp>
      <p:sp>
        <p:nvSpPr>
          <p:cNvPr id="2" name="タイトル 1"/>
          <p:cNvSpPr>
            <a:spLocks noGrp="1"/>
          </p:cNvSpPr>
          <p:nvPr>
            <p:ph type="title"/>
          </p:nvPr>
        </p:nvSpPr>
        <p:spPr>
          <a:xfrm>
            <a:off x="136480" y="165974"/>
            <a:ext cx="6170725" cy="1143000"/>
          </a:xfrm>
        </p:spPr>
        <p:txBody>
          <a:bodyPr>
            <a:normAutofit fontScale="90000"/>
          </a:bodyPr>
          <a:lstStyle/>
          <a:p>
            <a:r>
              <a:rPr kumimoji="1" lang="ja-JP" altLang="en-US" dirty="0" smtClean="0">
                <a:latin typeface="HGP明朝B" panose="02020800000000000000" pitchFamily="18" charset="-128"/>
                <a:ea typeface="HGP明朝B" panose="02020800000000000000" pitchFamily="18" charset="-128"/>
              </a:rPr>
              <a:t>本研究における</a:t>
            </a:r>
            <a:r>
              <a:rPr kumimoji="1" lang="x-none" altLang="x-none" dirty="0" smtClean="0">
                <a:latin typeface="HGP明朝B" panose="02020800000000000000" pitchFamily="18" charset="-128"/>
                <a:ea typeface="HGP明朝B" panose="02020800000000000000" pitchFamily="18" charset="-128"/>
              </a:rPr>
              <a:t>作品の定義</a:t>
            </a:r>
            <a:endParaRPr kumimoji="1" lang="x-none" altLang="x-none" dirty="0">
              <a:latin typeface="HGP明朝B" panose="02020800000000000000" pitchFamily="18" charset="-128"/>
              <a:ea typeface="HGP明朝B" panose="02020800000000000000" pitchFamily="18" charset="-128"/>
            </a:endParaRPr>
          </a:p>
        </p:txBody>
      </p:sp>
      <p:sp>
        <p:nvSpPr>
          <p:cNvPr id="5" name="テキスト ボックス 4"/>
          <p:cNvSpPr txBox="1"/>
          <p:nvPr/>
        </p:nvSpPr>
        <p:spPr>
          <a:xfrm>
            <a:off x="0" y="3808009"/>
            <a:ext cx="9079925" cy="2985433"/>
          </a:xfrm>
          <a:prstGeom prst="rect">
            <a:avLst/>
          </a:prstGeom>
        </p:spPr>
        <p:txBody>
          <a:bodyPr wrap="square" rtlCol="0" anchor="t">
            <a:spAutoFit/>
          </a:bodyPr>
          <a:lstStyle/>
          <a:p>
            <a:pPr marL="457200" indent="-457200">
              <a:buFont typeface="+mj-ea"/>
              <a:buAutoNum type="circleNumDbPlain"/>
            </a:pPr>
            <a:r>
              <a:rPr lang="ja-JP" altLang="en-US" sz="2400" b="1" dirty="0" smtClean="0">
                <a:solidFill>
                  <a:srgbClr val="000000"/>
                </a:solidFill>
                <a:latin typeface="HGP明朝B" panose="02020800000000000000" pitchFamily="18" charset="-128"/>
                <a:ea typeface="HGP明朝B" panose="02020800000000000000" pitchFamily="18" charset="-128"/>
              </a:rPr>
              <a:t>習慣内かつ嗜好内で、</a:t>
            </a:r>
            <a:r>
              <a:rPr lang="x-none" altLang="x-none" sz="2400" b="1" dirty="0" smtClean="0">
                <a:solidFill>
                  <a:srgbClr val="000000"/>
                </a:solidFill>
                <a:latin typeface="HGP明朝B" panose="02020800000000000000" pitchFamily="18" charset="-128"/>
                <a:ea typeface="HGP明朝B" panose="02020800000000000000" pitchFamily="18" charset="-128"/>
              </a:rPr>
              <a:t>事前知識と完全に一致する作品</a:t>
            </a:r>
            <a:r>
              <a:rPr lang="x-none" altLang="x-none" sz="2400" dirty="0">
                <a:solidFill>
                  <a:srgbClr val="000000"/>
                </a:solidFill>
                <a:latin typeface="HGP明朝B" panose="02020800000000000000" pitchFamily="18" charset="-128"/>
                <a:ea typeface="HGP明朝B" panose="02020800000000000000" pitchFamily="18" charset="-128"/>
              </a:rPr>
              <a:t>。</a:t>
            </a:r>
            <a:endParaRPr lang="x-none" altLang="x-none" sz="2400" dirty="0">
              <a:latin typeface="HGP明朝B" panose="02020800000000000000" pitchFamily="18" charset="-128"/>
              <a:ea typeface="HGP明朝B" panose="02020800000000000000" pitchFamily="18" charset="-128"/>
            </a:endParaRPr>
          </a:p>
          <a:p>
            <a:pPr marL="457200" indent="-457200">
              <a:buFont typeface="+mj-ea"/>
              <a:buAutoNum type="circleNumDbPlain"/>
            </a:pPr>
            <a:endParaRPr lang="x-none" altLang="x-none" sz="2000" dirty="0">
              <a:solidFill>
                <a:srgbClr val="000000"/>
              </a:solidFill>
              <a:latin typeface="HGP明朝B" panose="02020800000000000000" pitchFamily="18" charset="-128"/>
              <a:ea typeface="HGP明朝B" panose="02020800000000000000" pitchFamily="18" charset="-128"/>
            </a:endParaRPr>
          </a:p>
          <a:p>
            <a:pPr marL="457200" indent="-457200">
              <a:buFont typeface="+mj-ea"/>
              <a:buAutoNum type="circleNumDbPlain"/>
            </a:pPr>
            <a:r>
              <a:rPr lang="ja-JP" altLang="en-US" sz="2400" b="1" dirty="0" smtClean="0">
                <a:solidFill>
                  <a:srgbClr val="000000"/>
                </a:solidFill>
                <a:latin typeface="HGP明朝B" panose="02020800000000000000" pitchFamily="18" charset="-128"/>
                <a:ea typeface="HGP明朝B" panose="02020800000000000000" pitchFamily="18" charset="-128"/>
              </a:rPr>
              <a:t>習慣外だけど嗜好内で、</a:t>
            </a:r>
            <a:r>
              <a:rPr lang="x-none" altLang="x-none" sz="2400" b="1" dirty="0" smtClean="0">
                <a:solidFill>
                  <a:srgbClr val="000000"/>
                </a:solidFill>
                <a:latin typeface="HGP明朝B" panose="02020800000000000000" pitchFamily="18" charset="-128"/>
                <a:ea typeface="HGP明朝B" panose="02020800000000000000" pitchFamily="18" charset="-128"/>
              </a:rPr>
              <a:t>事前知識と嗜好は一致するが習慣</a:t>
            </a:r>
            <a:r>
              <a:rPr lang="ja-JP" altLang="en-US" sz="2400" b="1" dirty="0" smtClean="0">
                <a:solidFill>
                  <a:srgbClr val="000000"/>
                </a:solidFill>
                <a:latin typeface="HGP明朝B" panose="02020800000000000000" pitchFamily="18" charset="-128"/>
                <a:ea typeface="HGP明朝B" panose="02020800000000000000" pitchFamily="18" charset="-128"/>
              </a:rPr>
              <a:t>が</a:t>
            </a:r>
            <a:r>
              <a:rPr lang="x-none" altLang="x-none" sz="2400" b="1" dirty="0" smtClean="0">
                <a:solidFill>
                  <a:srgbClr val="000000"/>
                </a:solidFill>
                <a:latin typeface="HGP明朝B" panose="02020800000000000000" pitchFamily="18" charset="-128"/>
                <a:ea typeface="HGP明朝B" panose="02020800000000000000" pitchFamily="18" charset="-128"/>
              </a:rPr>
              <a:t>一致しない</a:t>
            </a:r>
            <a:r>
              <a:rPr lang="x-none" altLang="x-none" sz="2400" b="1" dirty="0">
                <a:solidFill>
                  <a:srgbClr val="000000"/>
                </a:solidFill>
                <a:latin typeface="HGP明朝B" panose="02020800000000000000" pitchFamily="18" charset="-128"/>
                <a:ea typeface="HGP明朝B" panose="02020800000000000000" pitchFamily="18" charset="-128"/>
              </a:rPr>
              <a:t>、適度な不一致が生じている作品</a:t>
            </a:r>
            <a:r>
              <a:rPr lang="x-none" altLang="x-none" sz="2400" b="1" dirty="0" smtClean="0">
                <a:solidFill>
                  <a:srgbClr val="000000"/>
                </a:solidFill>
                <a:latin typeface="HGP明朝B" panose="02020800000000000000" pitchFamily="18" charset="-128"/>
                <a:ea typeface="HGP明朝B" panose="02020800000000000000" pitchFamily="18" charset="-128"/>
              </a:rPr>
              <a:t>。</a:t>
            </a:r>
            <a:r>
              <a:rPr lang="en-US" altLang="x-none" sz="2400" b="1" dirty="0" smtClean="0">
                <a:solidFill>
                  <a:srgbClr val="000000"/>
                </a:solidFill>
                <a:latin typeface="HGP明朝B" panose="02020800000000000000" pitchFamily="18" charset="-128"/>
                <a:ea typeface="HGP明朝B" panose="02020800000000000000" pitchFamily="18" charset="-128"/>
              </a:rPr>
              <a:t/>
            </a:r>
            <a:br>
              <a:rPr lang="en-US" altLang="x-none" sz="2400" b="1" dirty="0" smtClean="0">
                <a:solidFill>
                  <a:srgbClr val="000000"/>
                </a:solidFill>
                <a:latin typeface="HGP明朝B" panose="02020800000000000000" pitchFamily="18" charset="-128"/>
                <a:ea typeface="HGP明朝B" panose="02020800000000000000" pitchFamily="18" charset="-128"/>
              </a:rPr>
            </a:br>
            <a:r>
              <a:rPr lang="ja-JP" altLang="en-US" sz="2400" b="1" dirty="0">
                <a:solidFill>
                  <a:srgbClr val="000000"/>
                </a:solidFill>
                <a:latin typeface="HGP明朝B" panose="02020800000000000000" pitchFamily="18" charset="-128"/>
                <a:ea typeface="HGP明朝B" panose="02020800000000000000" pitchFamily="18" charset="-128"/>
              </a:rPr>
              <a:t>→</a:t>
            </a:r>
            <a:r>
              <a:rPr lang="x-none" altLang="x-none" sz="2800" b="1" u="sng" dirty="0" smtClean="0">
                <a:solidFill>
                  <a:srgbClr val="C00000"/>
                </a:solidFill>
                <a:latin typeface="HGP明朝B" panose="02020800000000000000" pitchFamily="18" charset="-128"/>
                <a:ea typeface="HGP明朝B" panose="02020800000000000000" pitchFamily="18" charset="-128"/>
              </a:rPr>
              <a:t>意外性のある作品</a:t>
            </a:r>
            <a:endParaRPr lang="x-none" altLang="x-none" sz="2400" b="1" dirty="0">
              <a:latin typeface="HGP明朝B" panose="02020800000000000000" pitchFamily="18" charset="-128"/>
              <a:ea typeface="HGP明朝B" panose="02020800000000000000" pitchFamily="18" charset="-128"/>
            </a:endParaRPr>
          </a:p>
          <a:p>
            <a:pPr marL="457200" indent="-457200">
              <a:buFont typeface="+mj-ea"/>
              <a:buAutoNum type="circleNumDbPlain"/>
            </a:pPr>
            <a:endParaRPr lang="x-none" altLang="x-none" sz="2000" dirty="0">
              <a:solidFill>
                <a:srgbClr val="000000"/>
              </a:solidFill>
              <a:latin typeface="HGP明朝B" panose="02020800000000000000" pitchFamily="18" charset="-128"/>
              <a:ea typeface="HGP明朝B" panose="02020800000000000000" pitchFamily="18" charset="-128"/>
            </a:endParaRPr>
          </a:p>
          <a:p>
            <a:pPr marL="457200" indent="-457200">
              <a:buFont typeface="+mj-ea"/>
              <a:buAutoNum type="circleNumDbPlain"/>
            </a:pPr>
            <a:r>
              <a:rPr lang="ja-JP" altLang="en-US" sz="2400" b="1" dirty="0" smtClean="0">
                <a:solidFill>
                  <a:srgbClr val="000000"/>
                </a:solidFill>
                <a:latin typeface="HGP明朝B" panose="02020800000000000000" pitchFamily="18" charset="-128"/>
                <a:ea typeface="HGP明朝B" panose="02020800000000000000" pitchFamily="18" charset="-128"/>
              </a:rPr>
              <a:t>嗜好外で、</a:t>
            </a:r>
            <a:r>
              <a:rPr lang="x-none" altLang="x-none" sz="2400" b="1" dirty="0" smtClean="0">
                <a:solidFill>
                  <a:srgbClr val="000000"/>
                </a:solidFill>
                <a:latin typeface="HGP明朝B" panose="02020800000000000000" pitchFamily="18" charset="-128"/>
                <a:ea typeface="HGP明朝B" panose="02020800000000000000" pitchFamily="18" charset="-128"/>
              </a:rPr>
              <a:t>事前知識と完全に不一致な嗜好外の作品。</a:t>
            </a:r>
            <a:endParaRPr lang="en-US" altLang="x-none" sz="2400" b="1" dirty="0" smtClean="0">
              <a:solidFill>
                <a:srgbClr val="000000"/>
              </a:solidFill>
              <a:latin typeface="HGP明朝B" panose="02020800000000000000" pitchFamily="18" charset="-128"/>
              <a:ea typeface="HGP明朝B" panose="02020800000000000000" pitchFamily="18" charset="-128"/>
            </a:endParaRPr>
          </a:p>
          <a:p>
            <a:r>
              <a:rPr lang="ja-JP" altLang="en-US" sz="2400" b="1" dirty="0">
                <a:solidFill>
                  <a:srgbClr val="000000"/>
                </a:solidFill>
                <a:latin typeface="HGP明朝B" panose="02020800000000000000" pitchFamily="18" charset="-128"/>
                <a:ea typeface="HGP明朝B" panose="02020800000000000000" pitchFamily="18" charset="-128"/>
              </a:rPr>
              <a:t>　</a:t>
            </a:r>
            <a:r>
              <a:rPr lang="ja-JP" altLang="en-US" sz="2400" b="1" dirty="0" smtClean="0">
                <a:solidFill>
                  <a:srgbClr val="000000"/>
                </a:solidFill>
                <a:latin typeface="HGP明朝B" panose="02020800000000000000" pitchFamily="18" charset="-128"/>
                <a:ea typeface="HGP明朝B" panose="02020800000000000000" pitchFamily="18" charset="-128"/>
              </a:rPr>
              <a:t>　</a:t>
            </a:r>
            <a:r>
              <a:rPr lang="ja-JP" altLang="en-US" sz="2400" b="1" dirty="0">
                <a:solidFill>
                  <a:srgbClr val="000000"/>
                </a:solidFill>
                <a:latin typeface="HGP明朝B" panose="02020800000000000000" pitchFamily="18" charset="-128"/>
                <a:ea typeface="HGP明朝B" panose="02020800000000000000" pitchFamily="18" charset="-128"/>
              </a:rPr>
              <a:t>→</a:t>
            </a:r>
            <a:r>
              <a:rPr lang="x-none" altLang="x-none" sz="2400" b="1" dirty="0" smtClean="0">
                <a:solidFill>
                  <a:srgbClr val="C00000"/>
                </a:solidFill>
                <a:latin typeface="HGP明朝B" panose="02020800000000000000" pitchFamily="18" charset="-128"/>
                <a:ea typeface="HGP明朝B" panose="02020800000000000000" pitchFamily="18" charset="-128"/>
              </a:rPr>
              <a:t>不快と感じる作品</a:t>
            </a:r>
            <a:endParaRPr lang="x-none" altLang="x-none" sz="2400" dirty="0">
              <a:latin typeface="HGP明朝B" panose="02020800000000000000" pitchFamily="18" charset="-128"/>
              <a:ea typeface="HGP明朝B" panose="02020800000000000000" pitchFamily="18" charset="-128"/>
            </a:endParaRPr>
          </a:p>
        </p:txBody>
      </p:sp>
      <p:sp>
        <p:nvSpPr>
          <p:cNvPr id="7" name="タイトル 1"/>
          <p:cNvSpPr txBox="1">
            <a:spLocks/>
          </p:cNvSpPr>
          <p:nvPr/>
        </p:nvSpPr>
        <p:spPr>
          <a:xfrm>
            <a:off x="186905" y="43132"/>
            <a:ext cx="1176172" cy="493712"/>
          </a:xfrm>
          <a:prstGeom prst="rect">
            <a:avLst/>
          </a:prstGeom>
        </p:spPr>
        <p:txBody>
          <a:bodyPr vert="horz" lIns="91440" tIns="45720" rIns="91440" bIns="45720" rtlCol="0" anchor="ctr">
            <a:noAutofit/>
          </a:bodyPr>
          <a:lstStyle>
            <a:lvl1pPr algn="ctr" defTabSz="457200" rtl="0" eaLnBrk="1" latinLnBrk="0" hangingPunct="1">
              <a:spcBef>
                <a:spcPct val="0"/>
              </a:spcBef>
              <a:buNone/>
              <a:defRPr kumimoji="1" sz="4400" kern="1200">
                <a:solidFill>
                  <a:schemeClr val="tx1"/>
                </a:solidFill>
                <a:latin typeface="+mj-lt"/>
                <a:ea typeface="+mj-ea"/>
                <a:cs typeface="+mj-cs"/>
              </a:defRPr>
            </a:lvl1pPr>
          </a:lstStyle>
          <a:p>
            <a:r>
              <a:rPr lang="x-none" altLang="x-none" sz="1800">
                <a:latin typeface="HGP明朝B" panose="02020800000000000000" pitchFamily="18" charset="-128"/>
                <a:ea typeface="HGP明朝B" panose="02020800000000000000" pitchFamily="18" charset="-128"/>
              </a:rPr>
              <a:t>仮説導出</a:t>
            </a:r>
            <a:endParaRPr lang="x-none" altLang="x-none" sz="1800">
              <a:solidFill>
                <a:srgbClr val="000000"/>
              </a:solidFill>
              <a:latin typeface="HGP明朝B" panose="02020800000000000000" pitchFamily="18" charset="-128"/>
              <a:ea typeface="HGP明朝B" panose="02020800000000000000" pitchFamily="18" charset="-128"/>
            </a:endParaRPr>
          </a:p>
        </p:txBody>
      </p:sp>
      <p:sp>
        <p:nvSpPr>
          <p:cNvPr id="9" name="楕円 8"/>
          <p:cNvSpPr/>
          <p:nvPr/>
        </p:nvSpPr>
        <p:spPr>
          <a:xfrm>
            <a:off x="4824163" y="1848952"/>
            <a:ext cx="3859213" cy="1143166"/>
          </a:xfrm>
          <a:prstGeom prst="ellipse">
            <a:avLst/>
          </a:prstGeom>
          <a:solidFill>
            <a:schemeClr val="accent1">
              <a:lumMod val="60000"/>
              <a:lumOff val="40000"/>
            </a:schemeClr>
          </a:solidFill>
        </p:spPr>
        <p:style>
          <a:lnRef idx="2">
            <a:schemeClr val="dk1"/>
          </a:lnRef>
          <a:fillRef idx="1">
            <a:schemeClr val="lt1"/>
          </a:fillRef>
          <a:effectRef idx="0">
            <a:schemeClr val="dk1"/>
          </a:effectRef>
          <a:fontRef idx="minor">
            <a:schemeClr val="dk1"/>
          </a:fontRef>
        </p:style>
        <p:txBody>
          <a:bodyPr rtlCol="0" anchor="ctr"/>
          <a:lstStyle/>
          <a:p>
            <a:pPr algn="ctr"/>
            <a:r>
              <a:rPr lang="x-none" altLang="x-none" sz="2000">
                <a:latin typeface="HGP明朝B" panose="02020800000000000000" pitchFamily="18" charset="-128"/>
                <a:ea typeface="HGP明朝B" panose="02020800000000000000" pitchFamily="18" charset="-128"/>
              </a:rPr>
              <a:t>①習慣内かつ嗜好内</a:t>
            </a:r>
            <a:endParaRPr lang="x-none" altLang="x-none" sz="2000">
              <a:solidFill>
                <a:srgbClr val="000000"/>
              </a:solidFill>
              <a:latin typeface="HGP明朝B" panose="02020800000000000000" pitchFamily="18" charset="-128"/>
              <a:ea typeface="HGP明朝B" panose="02020800000000000000" pitchFamily="18" charset="-128"/>
            </a:endParaRPr>
          </a:p>
        </p:txBody>
      </p:sp>
      <p:sp>
        <p:nvSpPr>
          <p:cNvPr id="10" name="テキスト ボックス 9"/>
          <p:cNvSpPr txBox="1"/>
          <p:nvPr/>
        </p:nvSpPr>
        <p:spPr>
          <a:xfrm>
            <a:off x="1909513" y="2220427"/>
            <a:ext cx="2959100" cy="400110"/>
          </a:xfrm>
          <a:prstGeom prst="rect">
            <a:avLst/>
          </a:prstGeom>
        </p:spPr>
        <p:txBody>
          <a:bodyPr wrap="square" rtlCol="0" anchor="t">
            <a:spAutoFit/>
          </a:bodyPr>
          <a:lstStyle/>
          <a:p>
            <a:pPr algn="ctr"/>
            <a:r>
              <a:rPr lang="x-none" altLang="x-none" sz="2000">
                <a:solidFill>
                  <a:srgbClr val="000000"/>
                </a:solidFill>
                <a:latin typeface="HGP明朝B" panose="02020800000000000000" pitchFamily="18" charset="-128"/>
                <a:ea typeface="HGP明朝B" panose="02020800000000000000" pitchFamily="18" charset="-128"/>
              </a:rPr>
              <a:t>②習慣外だが嗜好内</a:t>
            </a:r>
          </a:p>
        </p:txBody>
      </p:sp>
      <p:sp>
        <p:nvSpPr>
          <p:cNvPr id="11" name="テキスト ボックス 10"/>
          <p:cNvSpPr txBox="1"/>
          <p:nvPr/>
        </p:nvSpPr>
        <p:spPr>
          <a:xfrm>
            <a:off x="-600599" y="2182327"/>
            <a:ext cx="2957513" cy="400110"/>
          </a:xfrm>
          <a:prstGeom prst="rect">
            <a:avLst/>
          </a:prstGeom>
        </p:spPr>
        <p:txBody>
          <a:bodyPr wrap="square" rtlCol="0" anchor="t">
            <a:spAutoFit/>
          </a:bodyPr>
          <a:lstStyle/>
          <a:p>
            <a:pPr algn="ctr"/>
            <a:r>
              <a:rPr lang="x-none" altLang="x-none" sz="2000" dirty="0">
                <a:solidFill>
                  <a:srgbClr val="000000"/>
                </a:solidFill>
                <a:latin typeface="HGP明朝B" panose="02020800000000000000" pitchFamily="18" charset="-128"/>
                <a:ea typeface="HGP明朝B" panose="02020800000000000000" pitchFamily="18" charset="-128"/>
              </a:rPr>
              <a:t>③嗜好外</a:t>
            </a:r>
          </a:p>
        </p:txBody>
      </p:sp>
      <p:sp>
        <p:nvSpPr>
          <p:cNvPr id="3" name="スライド番号プレースホルダー 2"/>
          <p:cNvSpPr>
            <a:spLocks noGrp="1"/>
          </p:cNvSpPr>
          <p:nvPr>
            <p:ph type="sldNum" sz="quarter" idx="12"/>
          </p:nvPr>
        </p:nvSpPr>
        <p:spPr/>
        <p:txBody>
          <a:bodyPr/>
          <a:lstStyle/>
          <a:p>
            <a:fld id="{3716F7F3-095C-FF4D-AF29-008D5C28A395}" type="slidenum">
              <a:rPr kumimoji="1" lang="ja-JP" altLang="en-US" smtClean="0">
                <a:latin typeface="HGP明朝B" panose="02020800000000000000" pitchFamily="18" charset="-128"/>
                <a:ea typeface="HGP明朝B" panose="02020800000000000000" pitchFamily="18" charset="-128"/>
              </a:rPr>
              <a:t>37</a:t>
            </a:fld>
            <a:endParaRPr kumimoji="1" lang="ja-JP" altLang="en-US">
              <a:latin typeface="HGP明朝B" panose="02020800000000000000" pitchFamily="18" charset="-128"/>
              <a:ea typeface="HGP明朝B" panose="02020800000000000000" pitchFamily="18" charset="-128"/>
            </a:endParaRPr>
          </a:p>
        </p:txBody>
      </p:sp>
    </p:spTree>
    <p:extLst>
      <p:ext uri="{BB962C8B-B14F-4D97-AF65-F5344CB8AC3E}">
        <p14:creationId xmlns:p14="http://schemas.microsoft.com/office/powerpoint/2010/main" val="1729865974"/>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正方形/長方形 11"/>
          <p:cNvSpPr/>
          <p:nvPr/>
        </p:nvSpPr>
        <p:spPr>
          <a:xfrm>
            <a:off x="75704" y="1373323"/>
            <a:ext cx="8976732" cy="3362451"/>
          </a:xfrm>
          <a:prstGeom prst="rect">
            <a:avLst/>
          </a:prstGeom>
          <a:solidFill>
            <a:schemeClr val="accent1">
              <a:alpha val="5000"/>
            </a:schemeClr>
          </a:solidFill>
          <a:ln/>
        </p:spPr>
        <p:style>
          <a:lnRef idx="0">
            <a:schemeClr val="accent2"/>
          </a:lnRef>
          <a:fillRef idx="3">
            <a:schemeClr val="accent2"/>
          </a:fillRef>
          <a:effectRef idx="3">
            <a:schemeClr val="accent2"/>
          </a:effectRef>
          <a:fontRef idx="minor">
            <a:schemeClr val="lt1"/>
          </a:fontRef>
        </p:style>
        <p:txBody>
          <a:bodyPr rtlCol="0" anchor="ctr"/>
          <a:lstStyle/>
          <a:p>
            <a:pPr algn="ctr"/>
            <a:endParaRPr lang="ja-JP" altLang="en-US">
              <a:latin typeface="HGP明朝B" panose="02020800000000000000" pitchFamily="18" charset="-128"/>
              <a:ea typeface="HGP明朝B" panose="02020800000000000000" pitchFamily="18" charset="-128"/>
            </a:endParaRPr>
          </a:p>
        </p:txBody>
      </p:sp>
      <p:sp>
        <p:nvSpPr>
          <p:cNvPr id="2" name="タイトル 1"/>
          <p:cNvSpPr>
            <a:spLocks noGrp="1"/>
          </p:cNvSpPr>
          <p:nvPr>
            <p:ph type="title"/>
          </p:nvPr>
        </p:nvSpPr>
        <p:spPr/>
        <p:txBody>
          <a:bodyPr>
            <a:normAutofit/>
          </a:bodyPr>
          <a:lstStyle/>
          <a:p>
            <a:r>
              <a:rPr kumimoji="1" lang="x-none" altLang="x-none" sz="3200" dirty="0">
                <a:latin typeface="HGP明朝B" panose="02020800000000000000" pitchFamily="18" charset="-128"/>
                <a:ea typeface="HGP明朝B" panose="02020800000000000000" pitchFamily="18" charset="-128"/>
              </a:rPr>
              <a:t>これらのコンテンツを</a:t>
            </a:r>
            <a:r>
              <a:rPr kumimoji="1" lang="x-none" altLang="x-none" sz="2400" dirty="0">
                <a:latin typeface="HGP明朝B" panose="02020800000000000000" pitchFamily="18" charset="-128"/>
                <a:ea typeface="HGP明朝B" panose="02020800000000000000" pitchFamily="18" charset="-128"/>
              </a:rPr>
              <a:t/>
            </a:r>
            <a:br>
              <a:rPr kumimoji="1" lang="x-none" altLang="x-none" sz="2400" dirty="0">
                <a:latin typeface="HGP明朝B" panose="02020800000000000000" pitchFamily="18" charset="-128"/>
                <a:ea typeface="HGP明朝B" panose="02020800000000000000" pitchFamily="18" charset="-128"/>
              </a:rPr>
            </a:br>
            <a:r>
              <a:rPr kumimoji="1" lang="x-none" altLang="x-none" sz="3200" dirty="0">
                <a:latin typeface="HGP明朝B" panose="02020800000000000000" pitchFamily="18" charset="-128"/>
                <a:ea typeface="HGP明朝B" panose="02020800000000000000" pitchFamily="18" charset="-128"/>
              </a:rPr>
              <a:t>どのように組み合わせると最適なのか？</a:t>
            </a:r>
            <a:endParaRPr kumimoji="1" lang="x-none" altLang="x-none" sz="3200" dirty="0">
              <a:solidFill>
                <a:srgbClr val="000000"/>
              </a:solidFill>
              <a:latin typeface="HGP明朝B" panose="02020800000000000000" pitchFamily="18" charset="-128"/>
              <a:ea typeface="HGP明朝B" panose="02020800000000000000" pitchFamily="18" charset="-128"/>
            </a:endParaRPr>
          </a:p>
        </p:txBody>
      </p:sp>
      <p:sp>
        <p:nvSpPr>
          <p:cNvPr id="10" name="タイトル 1"/>
          <p:cNvSpPr txBox="1">
            <a:spLocks/>
          </p:cNvSpPr>
          <p:nvPr/>
        </p:nvSpPr>
        <p:spPr>
          <a:xfrm>
            <a:off x="186905" y="43132"/>
            <a:ext cx="1176172" cy="493712"/>
          </a:xfrm>
          <a:prstGeom prst="rect">
            <a:avLst/>
          </a:prstGeom>
        </p:spPr>
        <p:txBody>
          <a:bodyPr vert="horz" lIns="91440" tIns="45720" rIns="91440" bIns="45720" rtlCol="0" anchor="ctr">
            <a:noAutofit/>
          </a:bodyPr>
          <a:lstStyle>
            <a:lvl1pPr algn="ctr" defTabSz="457200" rtl="0" eaLnBrk="1" latinLnBrk="0" hangingPunct="1">
              <a:spcBef>
                <a:spcPct val="0"/>
              </a:spcBef>
              <a:buNone/>
              <a:defRPr kumimoji="1" sz="4400" kern="1200">
                <a:solidFill>
                  <a:schemeClr val="tx1"/>
                </a:solidFill>
                <a:latin typeface="+mj-lt"/>
                <a:ea typeface="+mj-ea"/>
                <a:cs typeface="+mj-cs"/>
              </a:defRPr>
            </a:lvl1pPr>
          </a:lstStyle>
          <a:p>
            <a:r>
              <a:rPr lang="x-none" altLang="x-none" sz="1800">
                <a:latin typeface="HGP明朝B" panose="02020800000000000000" pitchFamily="18" charset="-128"/>
                <a:ea typeface="HGP明朝B" panose="02020800000000000000" pitchFamily="18" charset="-128"/>
              </a:rPr>
              <a:t>仮説導出</a:t>
            </a:r>
            <a:endParaRPr lang="x-none" altLang="x-none" sz="1800">
              <a:solidFill>
                <a:srgbClr val="000000"/>
              </a:solidFill>
              <a:latin typeface="HGP明朝B" panose="02020800000000000000" pitchFamily="18" charset="-128"/>
              <a:ea typeface="HGP明朝B" panose="02020800000000000000" pitchFamily="18" charset="-128"/>
            </a:endParaRPr>
          </a:p>
        </p:txBody>
      </p:sp>
      <p:sp>
        <p:nvSpPr>
          <p:cNvPr id="3" name="テキスト ボックス 2"/>
          <p:cNvSpPr txBox="1"/>
          <p:nvPr/>
        </p:nvSpPr>
        <p:spPr>
          <a:xfrm>
            <a:off x="186905" y="1504950"/>
            <a:ext cx="8739010" cy="3385542"/>
          </a:xfrm>
          <a:prstGeom prst="rect">
            <a:avLst/>
          </a:prstGeom>
        </p:spPr>
        <p:txBody>
          <a:bodyPr wrap="square" rtlCol="0" anchor="t">
            <a:spAutoFit/>
          </a:bodyPr>
          <a:lstStyle/>
          <a:p>
            <a:pPr algn="ctr"/>
            <a:r>
              <a:rPr lang="x-none" altLang="x-none" sz="2400" i="1" dirty="0">
                <a:latin typeface="HGP明朝B" panose="02020800000000000000" pitchFamily="18" charset="-128"/>
                <a:ea typeface="HGP明朝B" panose="02020800000000000000" pitchFamily="18" charset="-128"/>
              </a:rPr>
              <a:t>「嗜好と異なる推薦による購買を後押しする商品推薦手法」</a:t>
            </a:r>
            <a:endParaRPr lang="x-none" altLang="x-none" sz="2400" i="1" dirty="0">
              <a:solidFill>
                <a:srgbClr val="000000"/>
              </a:solidFill>
              <a:latin typeface="HGP明朝B" panose="02020800000000000000" pitchFamily="18" charset="-128"/>
              <a:ea typeface="HGP明朝B" panose="02020800000000000000" pitchFamily="18" charset="-128"/>
            </a:endParaRPr>
          </a:p>
          <a:p>
            <a:pPr algn="r"/>
            <a:r>
              <a:rPr lang="x-none" altLang="x-none" sz="2400" i="1" dirty="0">
                <a:latin typeface="HGP明朝B" panose="02020800000000000000" pitchFamily="18" charset="-128"/>
                <a:ea typeface="HGP明朝B" panose="02020800000000000000" pitchFamily="18" charset="-128"/>
              </a:rPr>
              <a:t>大豆生田、佐藤、小林（2011）</a:t>
            </a:r>
          </a:p>
          <a:p>
            <a:r>
              <a:rPr lang="x-none" altLang="x-none" sz="2400" dirty="0">
                <a:latin typeface="HGP明朝B" panose="02020800000000000000" pitchFamily="18" charset="-128"/>
                <a:ea typeface="HGP明朝B" panose="02020800000000000000" pitchFamily="18" charset="-128"/>
              </a:rPr>
              <a:t>（まとめ）</a:t>
            </a:r>
          </a:p>
          <a:p>
            <a:pPr lvl="1"/>
            <a:r>
              <a:rPr lang="x-none" altLang="x-none" sz="2400" dirty="0" smtClean="0">
                <a:latin typeface="HGP明朝B" panose="02020800000000000000" pitchFamily="18" charset="-128"/>
                <a:ea typeface="HGP明朝B" panose="02020800000000000000" pitchFamily="18" charset="-128"/>
              </a:rPr>
              <a:t>ユーザーに嗜好内のみの商品</a:t>
            </a:r>
            <a:r>
              <a:rPr lang="ja-JP" altLang="en-US" sz="2400" dirty="0" smtClean="0">
                <a:latin typeface="HGP明朝B" panose="02020800000000000000" pitchFamily="18" charset="-128"/>
                <a:ea typeface="HGP明朝B" panose="02020800000000000000" pitchFamily="18" charset="-128"/>
              </a:rPr>
              <a:t>（</a:t>
            </a:r>
            <a:r>
              <a:rPr lang="en-US" altLang="ja-JP" sz="2400" dirty="0" smtClean="0">
                <a:latin typeface="HGP明朝B" panose="02020800000000000000" pitchFamily="18" charset="-128"/>
                <a:ea typeface="HGP明朝B" panose="02020800000000000000" pitchFamily="18" charset="-128"/>
              </a:rPr>
              <a:t>T</a:t>
            </a:r>
            <a:r>
              <a:rPr lang="ja-JP" altLang="en-US" sz="2400" dirty="0" smtClean="0">
                <a:latin typeface="HGP明朝B" panose="02020800000000000000" pitchFamily="18" charset="-128"/>
                <a:ea typeface="HGP明朝B" panose="02020800000000000000" pitchFamily="18" charset="-128"/>
              </a:rPr>
              <a:t>シャツ）</a:t>
            </a:r>
            <a:r>
              <a:rPr lang="x-none" altLang="x-none" sz="2400" dirty="0" smtClean="0">
                <a:latin typeface="HGP明朝B" panose="02020800000000000000" pitchFamily="18" charset="-128"/>
                <a:ea typeface="HGP明朝B" panose="02020800000000000000" pitchFamily="18" charset="-128"/>
              </a:rPr>
              <a:t>を提示した場合と嗜好外の商品も含めて提示した場合では</a:t>
            </a:r>
            <a:r>
              <a:rPr lang="x-none" altLang="x-none" sz="2400" dirty="0">
                <a:latin typeface="HGP明朝B" panose="02020800000000000000" pitchFamily="18" charset="-128"/>
                <a:ea typeface="HGP明朝B" panose="02020800000000000000" pitchFamily="18" charset="-128"/>
              </a:rPr>
              <a:t>、意思決定の時間を６３秒から５６．９秒まで短縮した</a:t>
            </a:r>
            <a:r>
              <a:rPr lang="x-none" altLang="x-none" sz="2400" dirty="0" smtClean="0">
                <a:latin typeface="HGP明朝B" panose="02020800000000000000" pitchFamily="18" charset="-128"/>
                <a:ea typeface="HGP明朝B" panose="02020800000000000000" pitchFamily="18" charset="-128"/>
              </a:rPr>
              <a:t>。</a:t>
            </a:r>
            <a:r>
              <a:rPr lang="en-US" altLang="x-none" sz="2400" dirty="0">
                <a:latin typeface="HGP明朝B" panose="02020800000000000000" pitchFamily="18" charset="-128"/>
                <a:ea typeface="HGP明朝B" panose="02020800000000000000" pitchFamily="18" charset="-128"/>
              </a:rPr>
              <a:t/>
            </a:r>
            <a:br>
              <a:rPr lang="en-US" altLang="x-none" sz="2400" dirty="0">
                <a:latin typeface="HGP明朝B" panose="02020800000000000000" pitchFamily="18" charset="-128"/>
                <a:ea typeface="HGP明朝B" panose="02020800000000000000" pitchFamily="18" charset="-128"/>
              </a:rPr>
            </a:br>
            <a:r>
              <a:rPr lang="x-none" altLang="x-none" sz="2400" dirty="0" smtClean="0">
                <a:latin typeface="HGP明朝B" panose="02020800000000000000" pitchFamily="18" charset="-128"/>
                <a:ea typeface="HGP明朝B" panose="02020800000000000000" pitchFamily="18" charset="-128"/>
              </a:rPr>
              <a:t>→</a:t>
            </a:r>
            <a:r>
              <a:rPr lang="x-none" altLang="x-none" sz="2400" dirty="0">
                <a:latin typeface="HGP明朝B" panose="02020800000000000000" pitchFamily="18" charset="-128"/>
                <a:ea typeface="HGP明朝B" panose="02020800000000000000" pitchFamily="18" charset="-128"/>
              </a:rPr>
              <a:t>嗜好外の商品を加えることで、ユーザーは意思決定を後押しされる。（</a:t>
            </a:r>
            <a:r>
              <a:rPr lang="x-none" altLang="x-none" sz="2800" b="1" u="sng" dirty="0">
                <a:solidFill>
                  <a:srgbClr val="C00000"/>
                </a:solidFill>
                <a:latin typeface="HGP明朝B" panose="02020800000000000000" pitchFamily="18" charset="-128"/>
                <a:ea typeface="HGP明朝B" panose="02020800000000000000" pitchFamily="18" charset="-128"/>
              </a:rPr>
              <a:t>商品の魅力度の向上や価値の向上</a:t>
            </a:r>
            <a:r>
              <a:rPr lang="x-none" altLang="x-none" sz="2400" dirty="0">
                <a:latin typeface="HGP明朝B" panose="02020800000000000000" pitchFamily="18" charset="-128"/>
                <a:ea typeface="HGP明朝B" panose="02020800000000000000" pitchFamily="18" charset="-128"/>
              </a:rPr>
              <a:t>）</a:t>
            </a:r>
          </a:p>
          <a:p>
            <a:endParaRPr lang="x-none" altLang="x-none" dirty="0">
              <a:latin typeface="HGP明朝B" panose="02020800000000000000" pitchFamily="18" charset="-128"/>
              <a:ea typeface="HGP明朝B" panose="02020800000000000000" pitchFamily="18" charset="-128"/>
            </a:endParaRPr>
          </a:p>
        </p:txBody>
      </p:sp>
      <p:sp>
        <p:nvSpPr>
          <p:cNvPr id="4" name="四角形: 角を丸くする 3"/>
          <p:cNvSpPr/>
          <p:nvPr/>
        </p:nvSpPr>
        <p:spPr>
          <a:xfrm>
            <a:off x="457200" y="4867401"/>
            <a:ext cx="8143875" cy="1620576"/>
          </a:xfrm>
          <a:prstGeom prst="roundRect">
            <a:avLst/>
          </a:prstGeom>
        </p:spPr>
        <p:style>
          <a:lnRef idx="2">
            <a:schemeClr val="dk1"/>
          </a:lnRef>
          <a:fillRef idx="1">
            <a:schemeClr val="lt1"/>
          </a:fillRef>
          <a:effectRef idx="0">
            <a:schemeClr val="dk1"/>
          </a:effectRef>
          <a:fontRef idx="minor">
            <a:schemeClr val="dk1"/>
          </a:fontRef>
        </p:style>
        <p:txBody>
          <a:bodyPr rtlCol="0" anchor="ctr"/>
          <a:lstStyle/>
          <a:p>
            <a:r>
              <a:rPr lang="x-none" altLang="x-none" sz="2400" u="sng" dirty="0">
                <a:solidFill>
                  <a:srgbClr val="C00000"/>
                </a:solidFill>
                <a:latin typeface="HGP明朝B" panose="02020800000000000000" pitchFamily="18" charset="-128"/>
                <a:ea typeface="HGP明朝B" panose="02020800000000000000" pitchFamily="18" charset="-128"/>
              </a:rPr>
              <a:t>ＳＶＯＤにおいても</a:t>
            </a:r>
            <a:r>
              <a:rPr lang="x-none" altLang="x-none" sz="2400" u="sng" dirty="0" smtClean="0">
                <a:solidFill>
                  <a:srgbClr val="C00000"/>
                </a:solidFill>
                <a:latin typeface="HGP明朝B" panose="02020800000000000000" pitchFamily="18" charset="-128"/>
                <a:ea typeface="HGP明朝B" panose="02020800000000000000" pitchFamily="18" charset="-128"/>
              </a:rPr>
              <a:t>、</a:t>
            </a:r>
            <a:endParaRPr lang="en-US" altLang="x-none" sz="2400" u="sng" dirty="0" smtClean="0">
              <a:solidFill>
                <a:srgbClr val="C00000"/>
              </a:solidFill>
              <a:latin typeface="HGP明朝B" panose="02020800000000000000" pitchFamily="18" charset="-128"/>
              <a:ea typeface="HGP明朝B" panose="02020800000000000000" pitchFamily="18" charset="-128"/>
            </a:endParaRPr>
          </a:p>
          <a:p>
            <a:r>
              <a:rPr lang="x-none" altLang="x-none" sz="2400" u="sng" dirty="0" smtClean="0">
                <a:solidFill>
                  <a:srgbClr val="C00000"/>
                </a:solidFill>
                <a:latin typeface="HGP明朝B" panose="02020800000000000000" pitchFamily="18" charset="-128"/>
                <a:ea typeface="HGP明朝B" panose="02020800000000000000" pitchFamily="18" charset="-128"/>
              </a:rPr>
              <a:t>嗜好外の作品を含めたレコメンドをした場合の方が</a:t>
            </a:r>
            <a:r>
              <a:rPr lang="x-none" altLang="x-none" sz="2400" u="sng" dirty="0">
                <a:solidFill>
                  <a:srgbClr val="C00000"/>
                </a:solidFill>
                <a:latin typeface="HGP明朝B" panose="02020800000000000000" pitchFamily="18" charset="-128"/>
                <a:ea typeface="HGP明朝B" panose="02020800000000000000" pitchFamily="18" charset="-128"/>
              </a:rPr>
              <a:t>、</a:t>
            </a:r>
          </a:p>
          <a:p>
            <a:r>
              <a:rPr lang="x-none" altLang="x-none" sz="2400" u="sng" dirty="0">
                <a:solidFill>
                  <a:srgbClr val="C00000"/>
                </a:solidFill>
                <a:latin typeface="HGP明朝B" panose="02020800000000000000" pitchFamily="18" charset="-128"/>
                <a:ea typeface="HGP明朝B" panose="02020800000000000000" pitchFamily="18" charset="-128"/>
              </a:rPr>
              <a:t>習慣外だが嗜好内のコンテンツの意外性が向上するのでは？</a:t>
            </a:r>
          </a:p>
        </p:txBody>
      </p:sp>
      <p:sp>
        <p:nvSpPr>
          <p:cNvPr id="5" name="スライド番号プレースホルダー 4"/>
          <p:cNvSpPr>
            <a:spLocks noGrp="1"/>
          </p:cNvSpPr>
          <p:nvPr>
            <p:ph type="sldNum" sz="quarter" idx="12"/>
          </p:nvPr>
        </p:nvSpPr>
        <p:spPr/>
        <p:txBody>
          <a:bodyPr/>
          <a:lstStyle/>
          <a:p>
            <a:fld id="{3716F7F3-095C-FF4D-AF29-008D5C28A395}" type="slidenum">
              <a:rPr kumimoji="1" lang="ja-JP" altLang="en-US" smtClean="0">
                <a:latin typeface="HGP明朝B" panose="02020800000000000000" pitchFamily="18" charset="-128"/>
                <a:ea typeface="HGP明朝B" panose="02020800000000000000" pitchFamily="18" charset="-128"/>
              </a:rPr>
              <a:t>38</a:t>
            </a:fld>
            <a:endParaRPr kumimoji="1" lang="ja-JP" altLang="en-US">
              <a:latin typeface="HGP明朝B" panose="02020800000000000000" pitchFamily="18" charset="-128"/>
              <a:ea typeface="HGP明朝B" panose="02020800000000000000" pitchFamily="18" charset="-128"/>
            </a:endParaRPr>
          </a:p>
        </p:txBody>
      </p:sp>
    </p:spTree>
    <p:extLst>
      <p:ext uri="{BB962C8B-B14F-4D97-AF65-F5344CB8AC3E}">
        <p14:creationId xmlns:p14="http://schemas.microsoft.com/office/powerpoint/2010/main" val="4147156424"/>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65059" y="220822"/>
            <a:ext cx="8229600" cy="1143000"/>
          </a:xfrm>
        </p:spPr>
        <p:txBody>
          <a:bodyPr/>
          <a:lstStyle/>
          <a:p>
            <a:r>
              <a:rPr kumimoji="1" lang="x-none" altLang="x-none" dirty="0">
                <a:latin typeface="HGP明朝B" panose="02020800000000000000" pitchFamily="18" charset="-128"/>
                <a:ea typeface="HGP明朝B" panose="02020800000000000000" pitchFamily="18" charset="-128"/>
              </a:rPr>
              <a:t>仮説</a:t>
            </a:r>
          </a:p>
        </p:txBody>
      </p:sp>
      <p:sp>
        <p:nvSpPr>
          <p:cNvPr id="3" name="コンテンツ プレースホルダー 2"/>
          <p:cNvSpPr>
            <a:spLocks noGrp="1"/>
          </p:cNvSpPr>
          <p:nvPr>
            <p:ph idx="1"/>
          </p:nvPr>
        </p:nvSpPr>
        <p:spPr>
          <a:xfrm>
            <a:off x="493134" y="1177909"/>
            <a:ext cx="8229600" cy="1958276"/>
          </a:xfrm>
        </p:spPr>
        <p:txBody>
          <a:bodyPr vert="horz" lIns="91440" tIns="45720" rIns="91440" bIns="45720" rtlCol="0" anchor="t">
            <a:normAutofit/>
          </a:bodyPr>
          <a:lstStyle/>
          <a:p>
            <a:pPr marL="0" indent="0">
              <a:buNone/>
            </a:pPr>
            <a:r>
              <a:rPr kumimoji="1" lang="x-none" altLang="x-none" sz="2800" dirty="0">
                <a:solidFill>
                  <a:srgbClr val="000000"/>
                </a:solidFill>
                <a:latin typeface="HGP明朝B" panose="02020800000000000000" pitchFamily="18" charset="-128"/>
                <a:ea typeface="HGP明朝B" panose="02020800000000000000" pitchFamily="18" charset="-128"/>
              </a:rPr>
              <a:t>「習慣内かつ嗜好内」と「習慣外だが嗜好内」の2種類の作品を提示するよりも、「嗜好外」を含めた3種類の作品を提示したほうが、「習慣外だが嗜好内」の作品の意外性が向上する。</a:t>
            </a:r>
            <a:endParaRPr kumimoji="1" lang="x-none" altLang="x-none" sz="2800" dirty="0">
              <a:latin typeface="HGP明朝B" panose="02020800000000000000" pitchFamily="18" charset="-128"/>
              <a:ea typeface="HGP明朝B" panose="02020800000000000000" pitchFamily="18" charset="-128"/>
            </a:endParaRPr>
          </a:p>
        </p:txBody>
      </p:sp>
      <p:sp>
        <p:nvSpPr>
          <p:cNvPr id="9" name="スライド番号プレースホルダー 8"/>
          <p:cNvSpPr>
            <a:spLocks noGrp="1"/>
          </p:cNvSpPr>
          <p:nvPr>
            <p:ph type="sldNum" sz="quarter" idx="12"/>
          </p:nvPr>
        </p:nvSpPr>
        <p:spPr/>
        <p:txBody>
          <a:bodyPr/>
          <a:lstStyle/>
          <a:p>
            <a:fld id="{3716F7F3-095C-FF4D-AF29-008D5C28A395}" type="slidenum">
              <a:rPr kumimoji="1" lang="ja-JP" altLang="en-US" smtClean="0">
                <a:latin typeface="HGP明朝B" panose="02020800000000000000" pitchFamily="18" charset="-128"/>
                <a:ea typeface="HGP明朝B" panose="02020800000000000000" pitchFamily="18" charset="-128"/>
              </a:rPr>
              <a:t>39</a:t>
            </a:fld>
            <a:endParaRPr kumimoji="1" lang="ja-JP" altLang="en-US">
              <a:latin typeface="HGP明朝B" panose="02020800000000000000" pitchFamily="18" charset="-128"/>
              <a:ea typeface="HGP明朝B" panose="02020800000000000000" pitchFamily="18" charset="-128"/>
            </a:endParaRPr>
          </a:p>
        </p:txBody>
      </p:sp>
      <p:grpSp>
        <p:nvGrpSpPr>
          <p:cNvPr id="13" name="グループ化 12"/>
          <p:cNvGrpSpPr/>
          <p:nvPr/>
        </p:nvGrpSpPr>
        <p:grpSpPr>
          <a:xfrm>
            <a:off x="794519" y="3243219"/>
            <a:ext cx="7646831" cy="3571010"/>
            <a:chOff x="737729" y="1428750"/>
            <a:chExt cx="7646831" cy="3571010"/>
          </a:xfrm>
        </p:grpSpPr>
        <p:sp>
          <p:nvSpPr>
            <p:cNvPr id="14" name="正方形/長方形 13"/>
            <p:cNvSpPr/>
            <p:nvPr/>
          </p:nvSpPr>
          <p:spPr>
            <a:xfrm>
              <a:off x="762000" y="1428750"/>
              <a:ext cx="1141916" cy="591119"/>
            </a:xfrm>
            <a:prstGeom prst="rect">
              <a:avLst/>
            </a:prstGeom>
            <a:ln w="57150">
              <a:solidFill>
                <a:srgbClr val="92D050"/>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ja-JP" altLang="en-US">
                <a:latin typeface="HGP明朝B" panose="02020800000000000000" pitchFamily="18" charset="-128"/>
                <a:ea typeface="HGP明朝B" panose="02020800000000000000" pitchFamily="18" charset="-128"/>
              </a:endParaRPr>
            </a:p>
          </p:txBody>
        </p:sp>
        <p:sp>
          <p:nvSpPr>
            <p:cNvPr id="15" name="正方形/長方形 14"/>
            <p:cNvSpPr/>
            <p:nvPr/>
          </p:nvSpPr>
          <p:spPr>
            <a:xfrm>
              <a:off x="2038350" y="1428750"/>
              <a:ext cx="1141916" cy="591119"/>
            </a:xfrm>
            <a:prstGeom prst="rect">
              <a:avLst/>
            </a:prstGeom>
            <a:ln w="57150">
              <a:solidFill>
                <a:srgbClr val="92D050"/>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ja-JP" altLang="en-US">
                <a:latin typeface="HGP明朝B" panose="02020800000000000000" pitchFamily="18" charset="-128"/>
                <a:ea typeface="HGP明朝B" panose="02020800000000000000" pitchFamily="18" charset="-128"/>
              </a:endParaRPr>
            </a:p>
          </p:txBody>
        </p:sp>
        <p:sp>
          <p:nvSpPr>
            <p:cNvPr id="16" name="正方形/長方形 15"/>
            <p:cNvSpPr/>
            <p:nvPr/>
          </p:nvSpPr>
          <p:spPr>
            <a:xfrm>
              <a:off x="3314700" y="1428750"/>
              <a:ext cx="1141916" cy="591119"/>
            </a:xfrm>
            <a:prstGeom prst="rect">
              <a:avLst/>
            </a:prstGeom>
            <a:ln w="57150">
              <a:solidFill>
                <a:srgbClr val="92D050"/>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ja-JP" altLang="en-US">
                <a:latin typeface="HGP明朝B" panose="02020800000000000000" pitchFamily="18" charset="-128"/>
                <a:ea typeface="HGP明朝B" panose="02020800000000000000" pitchFamily="18" charset="-128"/>
              </a:endParaRPr>
            </a:p>
          </p:txBody>
        </p:sp>
        <p:sp>
          <p:nvSpPr>
            <p:cNvPr id="17" name="正方形/長方形 16"/>
            <p:cNvSpPr/>
            <p:nvPr/>
          </p:nvSpPr>
          <p:spPr>
            <a:xfrm>
              <a:off x="4619625" y="1428750"/>
              <a:ext cx="1141916" cy="591119"/>
            </a:xfrm>
            <a:prstGeom prst="rect">
              <a:avLst/>
            </a:prstGeom>
            <a:ln w="57150">
              <a:solidFill>
                <a:srgbClr val="FF0000"/>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ja-JP" altLang="en-US">
                <a:latin typeface="HGP明朝B" panose="02020800000000000000" pitchFamily="18" charset="-128"/>
                <a:ea typeface="HGP明朝B" panose="02020800000000000000" pitchFamily="18" charset="-128"/>
              </a:endParaRPr>
            </a:p>
          </p:txBody>
        </p:sp>
        <p:sp>
          <p:nvSpPr>
            <p:cNvPr id="18" name="正方形/長方形 17"/>
            <p:cNvSpPr/>
            <p:nvPr/>
          </p:nvSpPr>
          <p:spPr>
            <a:xfrm>
              <a:off x="5895975" y="1428750"/>
              <a:ext cx="1141916" cy="591119"/>
            </a:xfrm>
            <a:prstGeom prst="rect">
              <a:avLst/>
            </a:prstGeom>
            <a:ln w="57150">
              <a:solidFill>
                <a:srgbClr val="FF0000"/>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ja-JP" altLang="en-US">
                <a:latin typeface="HGP明朝B" panose="02020800000000000000" pitchFamily="18" charset="-128"/>
                <a:ea typeface="HGP明朝B" panose="02020800000000000000" pitchFamily="18" charset="-128"/>
              </a:endParaRPr>
            </a:p>
          </p:txBody>
        </p:sp>
        <p:sp>
          <p:nvSpPr>
            <p:cNvPr id="19" name="正方形/長方形 18"/>
            <p:cNvSpPr/>
            <p:nvPr/>
          </p:nvSpPr>
          <p:spPr>
            <a:xfrm>
              <a:off x="7162800" y="1428750"/>
              <a:ext cx="1141916" cy="591119"/>
            </a:xfrm>
            <a:prstGeom prst="rect">
              <a:avLst/>
            </a:prstGeom>
            <a:ln w="57150">
              <a:solidFill>
                <a:srgbClr val="FF0000"/>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ja-JP" altLang="en-US">
                <a:latin typeface="HGP明朝B" panose="02020800000000000000" pitchFamily="18" charset="-128"/>
                <a:ea typeface="HGP明朝B" panose="02020800000000000000" pitchFamily="18" charset="-128"/>
              </a:endParaRPr>
            </a:p>
          </p:txBody>
        </p:sp>
        <p:sp>
          <p:nvSpPr>
            <p:cNvPr id="20" name="左中かっこ 19"/>
            <p:cNvSpPr/>
            <p:nvPr/>
          </p:nvSpPr>
          <p:spPr>
            <a:xfrm rot="16200000">
              <a:off x="2477162" y="340012"/>
              <a:ext cx="264293" cy="3743160"/>
            </a:xfrm>
            <a:prstGeom prst="leftBrace">
              <a:avLst/>
            </a:prstGeom>
          </p:spPr>
          <p:style>
            <a:lnRef idx="2">
              <a:schemeClr val="dk1"/>
            </a:lnRef>
            <a:fillRef idx="0">
              <a:schemeClr val="dk1"/>
            </a:fillRef>
            <a:effectRef idx="1">
              <a:schemeClr val="dk1"/>
            </a:effectRef>
            <a:fontRef idx="minor">
              <a:schemeClr val="tx1"/>
            </a:fontRef>
          </p:style>
          <p:txBody>
            <a:bodyPr rtlCol="0" anchor="ctr"/>
            <a:lstStyle/>
            <a:p>
              <a:pPr algn="ctr"/>
              <a:endParaRPr kumimoji="1" lang="ja-JP" altLang="en-US">
                <a:latin typeface="HGP明朝B" panose="02020800000000000000" pitchFamily="18" charset="-128"/>
                <a:ea typeface="HGP明朝B" panose="02020800000000000000" pitchFamily="18" charset="-128"/>
              </a:endParaRPr>
            </a:p>
          </p:txBody>
        </p:sp>
        <p:sp>
          <p:nvSpPr>
            <p:cNvPr id="21" name="左中かっこ 20"/>
            <p:cNvSpPr/>
            <p:nvPr/>
          </p:nvSpPr>
          <p:spPr>
            <a:xfrm rot="16200000">
              <a:off x="6357369" y="340013"/>
              <a:ext cx="264293" cy="3743160"/>
            </a:xfrm>
            <a:prstGeom prst="leftBrace">
              <a:avLst/>
            </a:prstGeom>
          </p:spPr>
          <p:style>
            <a:lnRef idx="2">
              <a:schemeClr val="dk1"/>
            </a:lnRef>
            <a:fillRef idx="0">
              <a:schemeClr val="dk1"/>
            </a:fillRef>
            <a:effectRef idx="1">
              <a:schemeClr val="dk1"/>
            </a:effectRef>
            <a:fontRef idx="minor">
              <a:schemeClr val="tx1"/>
            </a:fontRef>
          </p:style>
          <p:txBody>
            <a:bodyPr rtlCol="0" anchor="ctr"/>
            <a:lstStyle/>
            <a:p>
              <a:pPr algn="ctr"/>
              <a:endParaRPr kumimoji="1" lang="ja-JP" altLang="en-US">
                <a:latin typeface="HGP明朝B" panose="02020800000000000000" pitchFamily="18" charset="-128"/>
                <a:ea typeface="HGP明朝B" panose="02020800000000000000" pitchFamily="18" charset="-128"/>
              </a:endParaRPr>
            </a:p>
          </p:txBody>
        </p:sp>
        <p:sp>
          <p:nvSpPr>
            <p:cNvPr id="22" name="テキスト ボックス 21"/>
            <p:cNvSpPr txBox="1"/>
            <p:nvPr/>
          </p:nvSpPr>
          <p:spPr>
            <a:xfrm>
              <a:off x="1547959" y="2403315"/>
              <a:ext cx="2122697" cy="307777"/>
            </a:xfrm>
            <a:prstGeom prst="rect">
              <a:avLst/>
            </a:prstGeom>
            <a:noFill/>
          </p:spPr>
          <p:txBody>
            <a:bodyPr wrap="none" rtlCol="0">
              <a:spAutoFit/>
            </a:bodyPr>
            <a:lstStyle/>
            <a:p>
              <a:r>
                <a:rPr kumimoji="1" lang="ja-JP" altLang="en-US" sz="1400" dirty="0" smtClean="0">
                  <a:latin typeface="HGP明朝B" panose="02020800000000000000" pitchFamily="18" charset="-128"/>
                  <a:ea typeface="HGP明朝B" panose="02020800000000000000" pitchFamily="18" charset="-128"/>
                </a:rPr>
                <a:t>習慣内かつ嗜好内の作品</a:t>
              </a:r>
              <a:endParaRPr kumimoji="1" lang="ja-JP" altLang="en-US" sz="1400" dirty="0">
                <a:latin typeface="HGP明朝B" panose="02020800000000000000" pitchFamily="18" charset="-128"/>
                <a:ea typeface="HGP明朝B" panose="02020800000000000000" pitchFamily="18" charset="-128"/>
              </a:endParaRPr>
            </a:p>
          </p:txBody>
        </p:sp>
        <p:sp>
          <p:nvSpPr>
            <p:cNvPr id="23" name="テキスト ボックス 22"/>
            <p:cNvSpPr txBox="1"/>
            <p:nvPr/>
          </p:nvSpPr>
          <p:spPr>
            <a:xfrm>
              <a:off x="5432880" y="2403315"/>
              <a:ext cx="2119491" cy="307777"/>
            </a:xfrm>
            <a:prstGeom prst="rect">
              <a:avLst/>
            </a:prstGeom>
            <a:noFill/>
          </p:spPr>
          <p:txBody>
            <a:bodyPr wrap="none" rtlCol="0">
              <a:spAutoFit/>
            </a:bodyPr>
            <a:lstStyle/>
            <a:p>
              <a:r>
                <a:rPr kumimoji="1" lang="ja-JP" altLang="en-US" sz="1400" dirty="0" smtClean="0">
                  <a:latin typeface="HGP明朝B" panose="02020800000000000000" pitchFamily="18" charset="-128"/>
                  <a:ea typeface="HGP明朝B" panose="02020800000000000000" pitchFamily="18" charset="-128"/>
                </a:rPr>
                <a:t>習慣外だが嗜好内の作品</a:t>
              </a:r>
              <a:endParaRPr kumimoji="1" lang="ja-JP" altLang="en-US" sz="1400" dirty="0">
                <a:latin typeface="HGP明朝B" panose="02020800000000000000" pitchFamily="18" charset="-128"/>
                <a:ea typeface="HGP明朝B" panose="02020800000000000000" pitchFamily="18" charset="-128"/>
              </a:endParaRPr>
            </a:p>
          </p:txBody>
        </p:sp>
        <p:sp>
          <p:nvSpPr>
            <p:cNvPr id="24" name="正方形/長方形 23"/>
            <p:cNvSpPr/>
            <p:nvPr/>
          </p:nvSpPr>
          <p:spPr>
            <a:xfrm>
              <a:off x="805968" y="3778441"/>
              <a:ext cx="1141916" cy="591119"/>
            </a:xfrm>
            <a:prstGeom prst="rect">
              <a:avLst/>
            </a:prstGeom>
            <a:ln w="57150">
              <a:solidFill>
                <a:srgbClr val="92D050"/>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ja-JP" altLang="en-US">
                <a:latin typeface="HGP明朝B" panose="02020800000000000000" pitchFamily="18" charset="-128"/>
                <a:ea typeface="HGP明朝B" panose="02020800000000000000" pitchFamily="18" charset="-128"/>
              </a:endParaRPr>
            </a:p>
          </p:txBody>
        </p:sp>
        <p:sp>
          <p:nvSpPr>
            <p:cNvPr id="25" name="正方形/長方形 24"/>
            <p:cNvSpPr/>
            <p:nvPr/>
          </p:nvSpPr>
          <p:spPr>
            <a:xfrm>
              <a:off x="2082318" y="3778441"/>
              <a:ext cx="1141916" cy="591119"/>
            </a:xfrm>
            <a:prstGeom prst="rect">
              <a:avLst/>
            </a:prstGeom>
            <a:ln w="57150">
              <a:solidFill>
                <a:srgbClr val="92D050"/>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ja-JP" altLang="en-US">
                <a:latin typeface="HGP明朝B" panose="02020800000000000000" pitchFamily="18" charset="-128"/>
                <a:ea typeface="HGP明朝B" panose="02020800000000000000" pitchFamily="18" charset="-128"/>
              </a:endParaRPr>
            </a:p>
          </p:txBody>
        </p:sp>
        <p:sp>
          <p:nvSpPr>
            <p:cNvPr id="26" name="正方形/長方形 25"/>
            <p:cNvSpPr/>
            <p:nvPr/>
          </p:nvSpPr>
          <p:spPr>
            <a:xfrm>
              <a:off x="3358668" y="3771977"/>
              <a:ext cx="1141916" cy="591119"/>
            </a:xfrm>
            <a:prstGeom prst="rect">
              <a:avLst/>
            </a:prstGeom>
            <a:ln w="57150">
              <a:solidFill>
                <a:srgbClr val="FF0000"/>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ja-JP" altLang="en-US">
                <a:latin typeface="HGP明朝B" panose="02020800000000000000" pitchFamily="18" charset="-128"/>
                <a:ea typeface="HGP明朝B" panose="02020800000000000000" pitchFamily="18" charset="-128"/>
              </a:endParaRPr>
            </a:p>
          </p:txBody>
        </p:sp>
        <p:sp>
          <p:nvSpPr>
            <p:cNvPr id="27" name="正方形/長方形 26"/>
            <p:cNvSpPr/>
            <p:nvPr/>
          </p:nvSpPr>
          <p:spPr>
            <a:xfrm>
              <a:off x="4635018" y="3771977"/>
              <a:ext cx="1141916" cy="591119"/>
            </a:xfrm>
            <a:prstGeom prst="rect">
              <a:avLst/>
            </a:prstGeom>
            <a:ln w="57150">
              <a:solidFill>
                <a:srgbClr val="FF0000"/>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ja-JP" altLang="en-US">
                <a:latin typeface="HGP明朝B" panose="02020800000000000000" pitchFamily="18" charset="-128"/>
                <a:ea typeface="HGP明朝B" panose="02020800000000000000" pitchFamily="18" charset="-128"/>
              </a:endParaRPr>
            </a:p>
          </p:txBody>
        </p:sp>
        <p:sp>
          <p:nvSpPr>
            <p:cNvPr id="28" name="正方形/長方形 27"/>
            <p:cNvSpPr/>
            <p:nvPr/>
          </p:nvSpPr>
          <p:spPr>
            <a:xfrm>
              <a:off x="5911368" y="3771977"/>
              <a:ext cx="1141916" cy="591119"/>
            </a:xfrm>
            <a:prstGeom prst="rect">
              <a:avLst/>
            </a:prstGeom>
            <a:ln w="57150">
              <a:solidFill>
                <a:srgbClr val="0070C0"/>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ja-JP" altLang="en-US">
                <a:latin typeface="HGP明朝B" panose="02020800000000000000" pitchFamily="18" charset="-128"/>
                <a:ea typeface="HGP明朝B" panose="02020800000000000000" pitchFamily="18" charset="-128"/>
              </a:endParaRPr>
            </a:p>
          </p:txBody>
        </p:sp>
        <p:sp>
          <p:nvSpPr>
            <p:cNvPr id="29" name="正方形/長方形 28"/>
            <p:cNvSpPr/>
            <p:nvPr/>
          </p:nvSpPr>
          <p:spPr>
            <a:xfrm>
              <a:off x="7187718" y="3771977"/>
              <a:ext cx="1141916" cy="591119"/>
            </a:xfrm>
            <a:prstGeom prst="rect">
              <a:avLst/>
            </a:prstGeom>
            <a:ln w="57150">
              <a:solidFill>
                <a:srgbClr val="0070C0"/>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ja-JP" altLang="en-US">
                <a:latin typeface="HGP明朝B" panose="02020800000000000000" pitchFamily="18" charset="-128"/>
                <a:ea typeface="HGP明朝B" panose="02020800000000000000" pitchFamily="18" charset="-128"/>
              </a:endParaRPr>
            </a:p>
          </p:txBody>
        </p:sp>
        <p:sp>
          <p:nvSpPr>
            <p:cNvPr id="30" name="左中かっこ 29"/>
            <p:cNvSpPr/>
            <p:nvPr/>
          </p:nvSpPr>
          <p:spPr>
            <a:xfrm rot="16200000">
              <a:off x="1888435" y="3255918"/>
              <a:ext cx="264293" cy="2517160"/>
            </a:xfrm>
            <a:prstGeom prst="leftBrace">
              <a:avLst/>
            </a:prstGeom>
          </p:spPr>
          <p:style>
            <a:lnRef idx="2">
              <a:schemeClr val="dk1"/>
            </a:lnRef>
            <a:fillRef idx="0">
              <a:schemeClr val="dk1"/>
            </a:fillRef>
            <a:effectRef idx="1">
              <a:schemeClr val="dk1"/>
            </a:effectRef>
            <a:fontRef idx="minor">
              <a:schemeClr val="tx1"/>
            </a:fontRef>
          </p:style>
          <p:txBody>
            <a:bodyPr rtlCol="0" anchor="ctr"/>
            <a:lstStyle/>
            <a:p>
              <a:pPr algn="ctr"/>
              <a:endParaRPr kumimoji="1" lang="ja-JP" altLang="en-US">
                <a:latin typeface="HGP明朝B" panose="02020800000000000000" pitchFamily="18" charset="-128"/>
                <a:ea typeface="HGP明朝B" panose="02020800000000000000" pitchFamily="18" charset="-128"/>
              </a:endParaRPr>
            </a:p>
          </p:txBody>
        </p:sp>
        <p:sp>
          <p:nvSpPr>
            <p:cNvPr id="31" name="テキスト ボックス 30"/>
            <p:cNvSpPr txBox="1"/>
            <p:nvPr/>
          </p:nvSpPr>
          <p:spPr>
            <a:xfrm>
              <a:off x="959232" y="4659436"/>
              <a:ext cx="2122697" cy="307777"/>
            </a:xfrm>
            <a:prstGeom prst="rect">
              <a:avLst/>
            </a:prstGeom>
            <a:noFill/>
          </p:spPr>
          <p:txBody>
            <a:bodyPr wrap="none" rtlCol="0">
              <a:spAutoFit/>
            </a:bodyPr>
            <a:lstStyle/>
            <a:p>
              <a:r>
                <a:rPr kumimoji="1" lang="ja-JP" altLang="en-US" sz="1400" dirty="0" smtClean="0">
                  <a:latin typeface="HGP明朝B" panose="02020800000000000000" pitchFamily="18" charset="-128"/>
                  <a:ea typeface="HGP明朝B" panose="02020800000000000000" pitchFamily="18" charset="-128"/>
                </a:rPr>
                <a:t>習慣内かつ嗜好内の作品</a:t>
              </a:r>
              <a:endParaRPr kumimoji="1" lang="ja-JP" altLang="en-US" sz="1400" dirty="0">
                <a:latin typeface="HGP明朝B" panose="02020800000000000000" pitchFamily="18" charset="-128"/>
                <a:ea typeface="HGP明朝B" panose="02020800000000000000" pitchFamily="18" charset="-128"/>
              </a:endParaRPr>
            </a:p>
          </p:txBody>
        </p:sp>
        <p:sp>
          <p:nvSpPr>
            <p:cNvPr id="32" name="左中かっこ 31"/>
            <p:cNvSpPr/>
            <p:nvPr/>
          </p:nvSpPr>
          <p:spPr>
            <a:xfrm rot="16200000">
              <a:off x="4441134" y="3243344"/>
              <a:ext cx="264293" cy="2517160"/>
            </a:xfrm>
            <a:prstGeom prst="leftBrace">
              <a:avLst/>
            </a:prstGeom>
          </p:spPr>
          <p:style>
            <a:lnRef idx="2">
              <a:schemeClr val="dk1"/>
            </a:lnRef>
            <a:fillRef idx="0">
              <a:schemeClr val="dk1"/>
            </a:fillRef>
            <a:effectRef idx="1">
              <a:schemeClr val="dk1"/>
            </a:effectRef>
            <a:fontRef idx="minor">
              <a:schemeClr val="tx1"/>
            </a:fontRef>
          </p:style>
          <p:txBody>
            <a:bodyPr rtlCol="0" anchor="ctr"/>
            <a:lstStyle/>
            <a:p>
              <a:pPr algn="ctr"/>
              <a:endParaRPr kumimoji="1" lang="ja-JP" altLang="en-US">
                <a:latin typeface="HGP明朝B" panose="02020800000000000000" pitchFamily="18" charset="-128"/>
                <a:ea typeface="HGP明朝B" panose="02020800000000000000" pitchFamily="18" charset="-128"/>
              </a:endParaRPr>
            </a:p>
          </p:txBody>
        </p:sp>
        <p:sp>
          <p:nvSpPr>
            <p:cNvPr id="33" name="左中かっこ 32"/>
            <p:cNvSpPr/>
            <p:nvPr/>
          </p:nvSpPr>
          <p:spPr>
            <a:xfrm rot="16200000">
              <a:off x="6993833" y="3246960"/>
              <a:ext cx="264293" cy="2517160"/>
            </a:xfrm>
            <a:prstGeom prst="leftBrace">
              <a:avLst/>
            </a:prstGeom>
          </p:spPr>
          <p:style>
            <a:lnRef idx="2">
              <a:schemeClr val="dk1"/>
            </a:lnRef>
            <a:fillRef idx="0">
              <a:schemeClr val="dk1"/>
            </a:fillRef>
            <a:effectRef idx="1">
              <a:schemeClr val="dk1"/>
            </a:effectRef>
            <a:fontRef idx="minor">
              <a:schemeClr val="tx1"/>
            </a:fontRef>
          </p:style>
          <p:txBody>
            <a:bodyPr rtlCol="0" anchor="ctr"/>
            <a:lstStyle/>
            <a:p>
              <a:pPr algn="ctr"/>
              <a:endParaRPr kumimoji="1" lang="ja-JP" altLang="en-US">
                <a:latin typeface="HGP明朝B" panose="02020800000000000000" pitchFamily="18" charset="-128"/>
                <a:ea typeface="HGP明朝B" panose="02020800000000000000" pitchFamily="18" charset="-128"/>
              </a:endParaRPr>
            </a:p>
          </p:txBody>
        </p:sp>
        <p:sp>
          <p:nvSpPr>
            <p:cNvPr id="34" name="テキスト ボックス 33"/>
            <p:cNvSpPr txBox="1"/>
            <p:nvPr/>
          </p:nvSpPr>
          <p:spPr>
            <a:xfrm>
              <a:off x="3491399" y="4646645"/>
              <a:ext cx="2119491" cy="307777"/>
            </a:xfrm>
            <a:prstGeom prst="rect">
              <a:avLst/>
            </a:prstGeom>
            <a:noFill/>
          </p:spPr>
          <p:txBody>
            <a:bodyPr wrap="none" rtlCol="0">
              <a:spAutoFit/>
            </a:bodyPr>
            <a:lstStyle/>
            <a:p>
              <a:r>
                <a:rPr kumimoji="1" lang="ja-JP" altLang="en-US" sz="1400" dirty="0" smtClean="0">
                  <a:latin typeface="HGP明朝B" panose="02020800000000000000" pitchFamily="18" charset="-128"/>
                  <a:ea typeface="HGP明朝B" panose="02020800000000000000" pitchFamily="18" charset="-128"/>
                </a:rPr>
                <a:t>習慣外だが嗜好内の作品</a:t>
              </a:r>
              <a:endParaRPr kumimoji="1" lang="ja-JP" altLang="en-US" sz="1400" dirty="0">
                <a:latin typeface="HGP明朝B" panose="02020800000000000000" pitchFamily="18" charset="-128"/>
                <a:ea typeface="HGP明朝B" panose="02020800000000000000" pitchFamily="18" charset="-128"/>
              </a:endParaRPr>
            </a:p>
          </p:txBody>
        </p:sp>
        <p:sp>
          <p:nvSpPr>
            <p:cNvPr id="35" name="テキスト ボックス 34"/>
            <p:cNvSpPr txBox="1"/>
            <p:nvPr/>
          </p:nvSpPr>
          <p:spPr>
            <a:xfrm>
              <a:off x="6486301" y="4691983"/>
              <a:ext cx="1247457" cy="307777"/>
            </a:xfrm>
            <a:prstGeom prst="rect">
              <a:avLst/>
            </a:prstGeom>
            <a:noFill/>
          </p:spPr>
          <p:txBody>
            <a:bodyPr wrap="none" rtlCol="0">
              <a:spAutoFit/>
            </a:bodyPr>
            <a:lstStyle/>
            <a:p>
              <a:r>
                <a:rPr kumimoji="1" lang="ja-JP" altLang="en-US" sz="1400" dirty="0" smtClean="0">
                  <a:latin typeface="HGP明朝B" panose="02020800000000000000" pitchFamily="18" charset="-128"/>
                  <a:ea typeface="HGP明朝B" panose="02020800000000000000" pitchFamily="18" charset="-128"/>
                </a:rPr>
                <a:t>嗜好外の作品</a:t>
              </a:r>
              <a:endParaRPr kumimoji="1" lang="ja-JP" altLang="en-US" sz="1400" dirty="0">
                <a:latin typeface="HGP明朝B" panose="02020800000000000000" pitchFamily="18" charset="-128"/>
                <a:ea typeface="HGP明朝B" panose="02020800000000000000" pitchFamily="18" charset="-128"/>
              </a:endParaRPr>
            </a:p>
          </p:txBody>
        </p:sp>
        <p:sp>
          <p:nvSpPr>
            <p:cNvPr id="36" name="矢印: 右 6"/>
            <p:cNvSpPr/>
            <p:nvPr/>
          </p:nvSpPr>
          <p:spPr>
            <a:xfrm rot="5400000">
              <a:off x="4274866" y="2745678"/>
              <a:ext cx="553803" cy="484632"/>
            </a:xfrm>
            <a:prstGeom prst="rightArrow">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ja-JP" altLang="en-US">
                <a:latin typeface="HGP明朝B" panose="02020800000000000000" pitchFamily="18" charset="-128"/>
                <a:ea typeface="HGP明朝B" panose="02020800000000000000" pitchFamily="18" charset="-128"/>
              </a:endParaRPr>
            </a:p>
          </p:txBody>
        </p:sp>
        <p:sp>
          <p:nvSpPr>
            <p:cNvPr id="37" name="爆発: 8 pt 7"/>
            <p:cNvSpPr/>
            <p:nvPr/>
          </p:nvSpPr>
          <p:spPr>
            <a:xfrm>
              <a:off x="3442363" y="3214306"/>
              <a:ext cx="2389498" cy="1090194"/>
            </a:xfrm>
            <a:prstGeom prst="irregularSeal1">
              <a:avLst/>
            </a:prstGeom>
            <a:solidFill>
              <a:schemeClr val="bg1"/>
            </a:solidFill>
            <a:ln>
              <a:solidFill>
                <a:srgbClr val="C00000"/>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x-none" altLang="x-none" dirty="0">
                  <a:solidFill>
                    <a:srgbClr val="C00000"/>
                  </a:solidFill>
                  <a:latin typeface="HGP明朝B" panose="02020800000000000000" pitchFamily="18" charset="-128"/>
                  <a:ea typeface="HGP明朝B" panose="02020800000000000000" pitchFamily="18" charset="-128"/>
                </a:rPr>
                <a:t>意外性向上</a:t>
              </a:r>
            </a:p>
          </p:txBody>
        </p:sp>
      </p:grpSp>
    </p:spTree>
    <p:extLst>
      <p:ext uri="{BB962C8B-B14F-4D97-AF65-F5344CB8AC3E}">
        <p14:creationId xmlns:p14="http://schemas.microsoft.com/office/powerpoint/2010/main" val="221772331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fld id="{3716F7F3-095C-FF4D-AF29-008D5C28A395}" type="slidenum">
              <a:rPr kumimoji="1" lang="ja-JP" altLang="en-US" smtClean="0"/>
              <a:t>4</a:t>
            </a:fld>
            <a:endParaRPr kumimoji="1" lang="ja-JP" altLang="en-US"/>
          </a:p>
        </p:txBody>
      </p:sp>
      <p:graphicFrame>
        <p:nvGraphicFramePr>
          <p:cNvPr id="3" name="グラフ 2"/>
          <p:cNvGraphicFramePr/>
          <p:nvPr>
            <p:extLst>
              <p:ext uri="{D42A27DB-BD31-4B8C-83A1-F6EECF244321}">
                <p14:modId xmlns:p14="http://schemas.microsoft.com/office/powerpoint/2010/main" val="51884679"/>
              </p:ext>
            </p:extLst>
          </p:nvPr>
        </p:nvGraphicFramePr>
        <p:xfrm>
          <a:off x="21976" y="1178158"/>
          <a:ext cx="5798791" cy="4064000"/>
        </p:xfrm>
        <a:graphic>
          <a:graphicData uri="http://schemas.openxmlformats.org/drawingml/2006/chart">
            <c:chart xmlns:c="http://schemas.openxmlformats.org/drawingml/2006/chart" xmlns:r="http://schemas.openxmlformats.org/officeDocument/2006/relationships" r:id="rId3"/>
          </a:graphicData>
        </a:graphic>
      </p:graphicFrame>
      <p:sp>
        <p:nvSpPr>
          <p:cNvPr id="4" name="下矢印 3"/>
          <p:cNvSpPr/>
          <p:nvPr/>
        </p:nvSpPr>
        <p:spPr>
          <a:xfrm rot="17381472">
            <a:off x="2397946" y="916414"/>
            <a:ext cx="229273" cy="2359753"/>
          </a:xfrm>
          <a:prstGeom prst="downArrow">
            <a:avLst>
              <a:gd name="adj1" fmla="val 26697"/>
              <a:gd name="adj2" fmla="val 77847"/>
            </a:avLst>
          </a:prstGeom>
          <a:solidFill>
            <a:srgbClr val="FF0000"/>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solidFill>
                <a:srgbClr val="FF0000"/>
              </a:solidFill>
            </a:endParaRPr>
          </a:p>
        </p:txBody>
      </p:sp>
      <p:graphicFrame>
        <p:nvGraphicFramePr>
          <p:cNvPr id="7" name="グラフ 6"/>
          <p:cNvGraphicFramePr/>
          <p:nvPr>
            <p:extLst>
              <p:ext uri="{D42A27DB-BD31-4B8C-83A1-F6EECF244321}">
                <p14:modId xmlns:p14="http://schemas.microsoft.com/office/powerpoint/2010/main" val="3932812338"/>
              </p:ext>
            </p:extLst>
          </p:nvPr>
        </p:nvGraphicFramePr>
        <p:xfrm>
          <a:off x="4660628" y="1366312"/>
          <a:ext cx="4433183" cy="4064000"/>
        </p:xfrm>
        <a:graphic>
          <a:graphicData uri="http://schemas.openxmlformats.org/drawingml/2006/chart">
            <c:chart xmlns:c="http://schemas.openxmlformats.org/drawingml/2006/chart" xmlns:r="http://schemas.openxmlformats.org/officeDocument/2006/relationships" r:id="rId4"/>
          </a:graphicData>
        </a:graphic>
      </p:graphicFrame>
      <p:sp>
        <p:nvSpPr>
          <p:cNvPr id="8" name="テキスト ボックス 7"/>
          <p:cNvSpPr txBox="1"/>
          <p:nvPr/>
        </p:nvSpPr>
        <p:spPr>
          <a:xfrm>
            <a:off x="74866" y="1084989"/>
            <a:ext cx="4304383" cy="338554"/>
          </a:xfrm>
          <a:prstGeom prst="rect">
            <a:avLst/>
          </a:prstGeom>
          <a:noFill/>
        </p:spPr>
        <p:txBody>
          <a:bodyPr wrap="none" rtlCol="0">
            <a:spAutoFit/>
          </a:bodyPr>
          <a:lstStyle/>
          <a:p>
            <a:r>
              <a:rPr lang="ja-JP" altLang="en-US" sz="1600" spc="-150" dirty="0">
                <a:latin typeface="HGS明朝B" panose="02020800000000000000" pitchFamily="18" charset="-128"/>
                <a:ea typeface="HGS明朝B" panose="02020800000000000000" pitchFamily="18" charset="-128"/>
              </a:rPr>
              <a:t>ビデオソフト（</a:t>
            </a:r>
            <a:r>
              <a:rPr lang="en-US" altLang="ja-JP" sz="1600" spc="-150" dirty="0">
                <a:latin typeface="HGS明朝B" panose="02020800000000000000" pitchFamily="18" charset="-128"/>
                <a:ea typeface="HGS明朝B" panose="02020800000000000000" pitchFamily="18" charset="-128"/>
              </a:rPr>
              <a:t>DVD</a:t>
            </a:r>
            <a:r>
              <a:rPr lang="ja-JP" altLang="en-US" sz="1600" spc="-150" dirty="0">
                <a:latin typeface="HGS明朝B" panose="02020800000000000000" pitchFamily="18" charset="-128"/>
                <a:ea typeface="HGS明朝B" panose="02020800000000000000" pitchFamily="18" charset="-128"/>
              </a:rPr>
              <a:t>・</a:t>
            </a:r>
            <a:r>
              <a:rPr lang="en-US" altLang="ja-JP" sz="1600" spc="-150" dirty="0">
                <a:latin typeface="HGS明朝B" panose="02020800000000000000" pitchFamily="18" charset="-128"/>
                <a:ea typeface="HGS明朝B" panose="02020800000000000000" pitchFamily="18" charset="-128"/>
              </a:rPr>
              <a:t>BD</a:t>
            </a:r>
            <a:r>
              <a:rPr lang="ja-JP" altLang="en-US" sz="1600" spc="-150" dirty="0">
                <a:latin typeface="HGS明朝B" panose="02020800000000000000" pitchFamily="18" charset="-128"/>
                <a:ea typeface="HGS明朝B" panose="02020800000000000000" pitchFamily="18" charset="-128"/>
              </a:rPr>
              <a:t>）市場規模推移（億円）</a:t>
            </a:r>
            <a:endParaRPr kumimoji="1" lang="ja-JP" altLang="en-US" sz="1600" spc="-150" dirty="0">
              <a:latin typeface="HGS明朝B" panose="02020800000000000000" pitchFamily="18" charset="-128"/>
              <a:ea typeface="HGS明朝B" panose="02020800000000000000" pitchFamily="18" charset="-128"/>
            </a:endParaRPr>
          </a:p>
        </p:txBody>
      </p:sp>
      <p:sp>
        <p:nvSpPr>
          <p:cNvPr id="9" name="テキスト ボックス 8"/>
          <p:cNvSpPr txBox="1"/>
          <p:nvPr/>
        </p:nvSpPr>
        <p:spPr>
          <a:xfrm>
            <a:off x="4639055" y="1084989"/>
            <a:ext cx="4265911" cy="338554"/>
          </a:xfrm>
          <a:prstGeom prst="rect">
            <a:avLst/>
          </a:prstGeom>
          <a:noFill/>
        </p:spPr>
        <p:txBody>
          <a:bodyPr wrap="none" rtlCol="0">
            <a:spAutoFit/>
          </a:bodyPr>
          <a:lstStyle/>
          <a:p>
            <a:r>
              <a:rPr lang="ja-JP" altLang="en-US" sz="1600" spc="-150" dirty="0">
                <a:latin typeface="HGS明朝B" panose="02020800000000000000" pitchFamily="18" charset="-128"/>
                <a:ea typeface="HGS明朝B" panose="02020800000000000000" pitchFamily="18" charset="-128"/>
              </a:rPr>
              <a:t>動画配信（</a:t>
            </a:r>
            <a:r>
              <a:rPr lang="en-US" altLang="ja-JP" sz="1600" spc="-150" dirty="0">
                <a:latin typeface="HGS明朝B" panose="02020800000000000000" pitchFamily="18" charset="-128"/>
                <a:ea typeface="HGS明朝B" panose="02020800000000000000" pitchFamily="18" charset="-128"/>
              </a:rPr>
              <a:t>VOD</a:t>
            </a:r>
            <a:r>
              <a:rPr lang="ja-JP" altLang="en-US" sz="1600" spc="-150" dirty="0">
                <a:latin typeface="HGS明朝B" panose="02020800000000000000" pitchFamily="18" charset="-128"/>
                <a:ea typeface="HGS明朝B" panose="02020800000000000000" pitchFamily="18" charset="-128"/>
              </a:rPr>
              <a:t>：ビデオオンデマンド）市場推移</a:t>
            </a:r>
            <a:endParaRPr kumimoji="1" lang="ja-JP" altLang="en-US" sz="1600" spc="-150" dirty="0">
              <a:latin typeface="HGS明朝B" panose="02020800000000000000" pitchFamily="18" charset="-128"/>
              <a:ea typeface="HGS明朝B" panose="02020800000000000000" pitchFamily="18" charset="-128"/>
            </a:endParaRPr>
          </a:p>
        </p:txBody>
      </p:sp>
      <p:sp>
        <p:nvSpPr>
          <p:cNvPr id="11" name="下矢印 10"/>
          <p:cNvSpPr/>
          <p:nvPr/>
        </p:nvSpPr>
        <p:spPr>
          <a:xfrm rot="14946903">
            <a:off x="6485301" y="571823"/>
            <a:ext cx="275749" cy="3260652"/>
          </a:xfrm>
          <a:prstGeom prst="downArrow">
            <a:avLst>
              <a:gd name="adj1" fmla="val 26697"/>
              <a:gd name="adj2" fmla="val 77847"/>
            </a:avLst>
          </a:prstGeom>
          <a:solidFill>
            <a:srgbClr val="FF0000"/>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solidFill>
                <a:srgbClr val="FF0000"/>
              </a:solidFill>
            </a:endParaRPr>
          </a:p>
        </p:txBody>
      </p:sp>
      <p:sp>
        <p:nvSpPr>
          <p:cNvPr id="12" name="テキスト ボックス 11"/>
          <p:cNvSpPr txBox="1"/>
          <p:nvPr/>
        </p:nvSpPr>
        <p:spPr>
          <a:xfrm>
            <a:off x="4315889" y="4982230"/>
            <a:ext cx="441146" cy="246221"/>
          </a:xfrm>
          <a:prstGeom prst="rect">
            <a:avLst/>
          </a:prstGeom>
          <a:noFill/>
        </p:spPr>
        <p:txBody>
          <a:bodyPr wrap="none" rtlCol="0">
            <a:spAutoFit/>
          </a:bodyPr>
          <a:lstStyle/>
          <a:p>
            <a:r>
              <a:rPr kumimoji="1" lang="ja-JP" altLang="en-US" sz="1000" dirty="0">
                <a:latin typeface="HGP明朝B" panose="02020800000000000000" pitchFamily="18" charset="-128"/>
                <a:ea typeface="HGP明朝B" panose="02020800000000000000" pitchFamily="18" charset="-128"/>
              </a:rPr>
              <a:t>（年）</a:t>
            </a:r>
          </a:p>
        </p:txBody>
      </p:sp>
      <p:sp>
        <p:nvSpPr>
          <p:cNvPr id="13" name="テキスト ボックス 12"/>
          <p:cNvSpPr txBox="1"/>
          <p:nvPr/>
        </p:nvSpPr>
        <p:spPr>
          <a:xfrm>
            <a:off x="8684058" y="4951838"/>
            <a:ext cx="441146" cy="246221"/>
          </a:xfrm>
          <a:prstGeom prst="rect">
            <a:avLst/>
          </a:prstGeom>
          <a:noFill/>
        </p:spPr>
        <p:txBody>
          <a:bodyPr wrap="none" rtlCol="0">
            <a:spAutoFit/>
          </a:bodyPr>
          <a:lstStyle/>
          <a:p>
            <a:r>
              <a:rPr kumimoji="1" lang="ja-JP" altLang="en-US" sz="1000" dirty="0">
                <a:latin typeface="HGP明朝B" panose="02020800000000000000" pitchFamily="18" charset="-128"/>
                <a:ea typeface="HGP明朝B" panose="02020800000000000000" pitchFamily="18" charset="-128"/>
              </a:rPr>
              <a:t>（年）</a:t>
            </a:r>
          </a:p>
        </p:txBody>
      </p:sp>
      <p:sp>
        <p:nvSpPr>
          <p:cNvPr id="5" name="テキスト ボックス 4"/>
          <p:cNvSpPr txBox="1"/>
          <p:nvPr/>
        </p:nvSpPr>
        <p:spPr>
          <a:xfrm>
            <a:off x="269930" y="5572831"/>
            <a:ext cx="8353240" cy="1015663"/>
          </a:xfrm>
          <a:prstGeom prst="rect">
            <a:avLst/>
          </a:prstGeom>
          <a:noFill/>
        </p:spPr>
        <p:txBody>
          <a:bodyPr wrap="square" rtlCol="0">
            <a:spAutoFit/>
          </a:bodyPr>
          <a:lstStyle/>
          <a:p>
            <a:r>
              <a:rPr kumimoji="1" lang="ja-JP" altLang="en-US" sz="2000" dirty="0">
                <a:latin typeface="HGS明朝B" panose="02020800000000000000" pitchFamily="18" charset="-128"/>
                <a:ea typeface="HGS明朝B" panose="02020800000000000000" pitchFamily="18" charset="-128"/>
              </a:rPr>
              <a:t>パッケージ市場は縮小傾向に</a:t>
            </a:r>
            <a:r>
              <a:rPr kumimoji="1" lang="ja-JP" altLang="en-US" sz="2000" dirty="0" smtClean="0">
                <a:latin typeface="HGS明朝B" panose="02020800000000000000" pitchFamily="18" charset="-128"/>
                <a:ea typeface="HGS明朝B" panose="02020800000000000000" pitchFamily="18" charset="-128"/>
              </a:rPr>
              <a:t>。</a:t>
            </a:r>
            <a:endParaRPr kumimoji="1" lang="en-US" altLang="ja-JP" sz="2000" dirty="0" smtClean="0">
              <a:latin typeface="HGS明朝B" panose="02020800000000000000" pitchFamily="18" charset="-128"/>
              <a:ea typeface="HGS明朝B" panose="02020800000000000000" pitchFamily="18" charset="-128"/>
            </a:endParaRPr>
          </a:p>
          <a:p>
            <a:r>
              <a:rPr kumimoji="1" lang="ja-JP" altLang="en-US" sz="2000" dirty="0" smtClean="0">
                <a:latin typeface="HGS明朝B" panose="02020800000000000000" pitchFamily="18" charset="-128"/>
                <a:ea typeface="HGS明朝B" panose="02020800000000000000" pitchFamily="18" charset="-128"/>
              </a:rPr>
              <a:t>一方で動画</a:t>
            </a:r>
            <a:r>
              <a:rPr kumimoji="1" lang="ja-JP" altLang="en-US" sz="2000" dirty="0">
                <a:latin typeface="HGS明朝B" panose="02020800000000000000" pitchFamily="18" charset="-128"/>
                <a:ea typeface="HGS明朝B" panose="02020800000000000000" pitchFamily="18" charset="-128"/>
              </a:rPr>
              <a:t>配信サービスは、インフラの普及や各事業者のサービスの品質が改善されたこと等により市場が拡大している。</a:t>
            </a:r>
          </a:p>
        </p:txBody>
      </p:sp>
      <p:sp>
        <p:nvSpPr>
          <p:cNvPr id="15" name="タイトル 1"/>
          <p:cNvSpPr txBox="1">
            <a:spLocks/>
          </p:cNvSpPr>
          <p:nvPr/>
        </p:nvSpPr>
        <p:spPr>
          <a:xfrm>
            <a:off x="186905" y="43132"/>
            <a:ext cx="1176172" cy="493712"/>
          </a:xfrm>
          <a:prstGeom prst="rect">
            <a:avLst/>
          </a:prstGeom>
        </p:spPr>
        <p:txBody>
          <a:bodyPr vert="horz" lIns="91440" tIns="45720" rIns="91440" bIns="45720" rtlCol="0" anchor="ctr">
            <a:noAutofit/>
          </a:bodyPr>
          <a:lstStyle>
            <a:lvl1pPr algn="ctr" defTabSz="457200" rtl="0" eaLnBrk="1" latinLnBrk="0" hangingPunct="1">
              <a:spcBef>
                <a:spcPct val="0"/>
              </a:spcBef>
              <a:buNone/>
              <a:defRPr kumimoji="1" sz="4400" kern="1200">
                <a:solidFill>
                  <a:schemeClr val="tx1"/>
                </a:solidFill>
                <a:latin typeface="+mj-lt"/>
                <a:ea typeface="+mj-ea"/>
                <a:cs typeface="+mj-cs"/>
              </a:defRPr>
            </a:lvl1pPr>
          </a:lstStyle>
          <a:p>
            <a:r>
              <a:rPr lang="x-none" altLang="x-none" sz="1800" dirty="0">
                <a:solidFill>
                  <a:srgbClr val="000000"/>
                </a:solidFill>
                <a:latin typeface="HG明朝B" panose="02020809000000000000" pitchFamily="17" charset="-128"/>
                <a:ea typeface="HG明朝B" panose="02020809000000000000" pitchFamily="17" charset="-128"/>
              </a:rPr>
              <a:t>現状分析</a:t>
            </a:r>
          </a:p>
        </p:txBody>
      </p:sp>
      <p:sp>
        <p:nvSpPr>
          <p:cNvPr id="6" name="テキスト ボックス 5"/>
          <p:cNvSpPr txBox="1"/>
          <p:nvPr/>
        </p:nvSpPr>
        <p:spPr>
          <a:xfrm>
            <a:off x="397705" y="5138028"/>
            <a:ext cx="3650202" cy="246221"/>
          </a:xfrm>
          <a:prstGeom prst="rect">
            <a:avLst/>
          </a:prstGeom>
          <a:noFill/>
        </p:spPr>
        <p:txBody>
          <a:bodyPr wrap="square" rtlCol="0">
            <a:spAutoFit/>
          </a:bodyPr>
          <a:lstStyle/>
          <a:p>
            <a:r>
              <a:rPr kumimoji="1" lang="en-US" altLang="ja-JP" sz="1000" dirty="0" smtClean="0">
                <a:latin typeface="HG明朝B" panose="02020809000000000000" pitchFamily="17" charset="-128"/>
                <a:ea typeface="HG明朝B" panose="02020809000000000000" pitchFamily="17" charset="-128"/>
              </a:rPr>
              <a:t>JVA</a:t>
            </a:r>
            <a:r>
              <a:rPr kumimoji="1" lang="ja-JP" altLang="en-US" sz="1000" dirty="0" smtClean="0">
                <a:latin typeface="HG明朝B" panose="02020809000000000000" pitchFamily="17" charset="-128"/>
                <a:ea typeface="HG明朝B" panose="02020809000000000000" pitchFamily="17" charset="-128"/>
              </a:rPr>
              <a:t>より</a:t>
            </a:r>
            <a:endParaRPr kumimoji="1" lang="ja-JP" altLang="en-US" sz="1000" dirty="0">
              <a:latin typeface="HG明朝B" panose="02020809000000000000" pitchFamily="17" charset="-128"/>
              <a:ea typeface="HG明朝B" panose="02020809000000000000" pitchFamily="17" charset="-128"/>
            </a:endParaRPr>
          </a:p>
        </p:txBody>
      </p:sp>
      <p:sp>
        <p:nvSpPr>
          <p:cNvPr id="10" name="テキスト ボックス 9"/>
          <p:cNvSpPr txBox="1"/>
          <p:nvPr/>
        </p:nvSpPr>
        <p:spPr>
          <a:xfrm>
            <a:off x="4505940" y="5238322"/>
            <a:ext cx="4742561" cy="400110"/>
          </a:xfrm>
          <a:prstGeom prst="rect">
            <a:avLst/>
          </a:prstGeom>
          <a:noFill/>
        </p:spPr>
        <p:txBody>
          <a:bodyPr wrap="square" rtlCol="0">
            <a:spAutoFit/>
          </a:bodyPr>
          <a:lstStyle/>
          <a:p>
            <a:r>
              <a:rPr kumimoji="1" lang="en-US" altLang="ja-JP" sz="1000" dirty="0" smtClean="0">
                <a:latin typeface="HG明朝B" panose="02020809000000000000" pitchFamily="17" charset="-128"/>
                <a:ea typeface="HG明朝B" panose="02020809000000000000" pitchFamily="17" charset="-128"/>
              </a:rPr>
              <a:t>NRI</a:t>
            </a:r>
          </a:p>
          <a:p>
            <a:r>
              <a:rPr kumimoji="1" lang="ja-JP" altLang="en-US" sz="1000" dirty="0" smtClean="0">
                <a:latin typeface="HG明朝B" panose="02020809000000000000" pitchFamily="17" charset="-128"/>
                <a:ea typeface="HG明朝B" panose="02020809000000000000" pitchFamily="17" charset="-128"/>
              </a:rPr>
              <a:t>「これから情報・通信市場で何が起こるのか</a:t>
            </a:r>
            <a:r>
              <a:rPr kumimoji="1" lang="en-US" altLang="ja-JP" sz="1000" dirty="0" smtClean="0">
                <a:latin typeface="HG明朝B" panose="02020809000000000000" pitchFamily="17" charset="-128"/>
                <a:ea typeface="HG明朝B" panose="02020809000000000000" pitchFamily="17" charset="-128"/>
              </a:rPr>
              <a:t>IT</a:t>
            </a:r>
            <a:r>
              <a:rPr kumimoji="1" lang="ja-JP" altLang="en-US" sz="1000" dirty="0" smtClean="0">
                <a:latin typeface="HG明朝B" panose="02020809000000000000" pitchFamily="17" charset="-128"/>
                <a:ea typeface="HG明朝B" panose="02020809000000000000" pitchFamily="17" charset="-128"/>
              </a:rPr>
              <a:t>ナビゲーター２０１６年版」</a:t>
            </a:r>
            <a:endParaRPr kumimoji="1" lang="ja-JP" altLang="en-US" sz="1000" dirty="0">
              <a:latin typeface="HG明朝B" panose="02020809000000000000" pitchFamily="17" charset="-128"/>
              <a:ea typeface="HG明朝B" panose="02020809000000000000" pitchFamily="17" charset="-128"/>
            </a:endParaRPr>
          </a:p>
        </p:txBody>
      </p:sp>
      <p:sp>
        <p:nvSpPr>
          <p:cNvPr id="14" name="テキスト ボックス 13"/>
          <p:cNvSpPr txBox="1"/>
          <p:nvPr/>
        </p:nvSpPr>
        <p:spPr>
          <a:xfrm>
            <a:off x="186905" y="477225"/>
            <a:ext cx="8812028" cy="523220"/>
          </a:xfrm>
          <a:prstGeom prst="rect">
            <a:avLst/>
          </a:prstGeom>
          <a:noFill/>
        </p:spPr>
        <p:txBody>
          <a:bodyPr wrap="none" rtlCol="0">
            <a:spAutoFit/>
          </a:bodyPr>
          <a:lstStyle/>
          <a:p>
            <a:r>
              <a:rPr kumimoji="1" lang="ja-JP" altLang="en-US" sz="2800" b="1" dirty="0" smtClean="0">
                <a:latin typeface="HGP明朝B" panose="02020800000000000000" pitchFamily="18" charset="-128"/>
                <a:ea typeface="HGP明朝B" panose="02020800000000000000" pitchFamily="18" charset="-128"/>
              </a:rPr>
              <a:t>パッケージ市場は減少傾向、一方で動画配信市場は拡大</a:t>
            </a:r>
            <a:endParaRPr kumimoji="1" lang="ja-JP" altLang="en-US" sz="2800" b="1" dirty="0">
              <a:latin typeface="HGP明朝B" panose="02020800000000000000" pitchFamily="18" charset="-128"/>
              <a:ea typeface="HGP明朝B" panose="02020800000000000000" pitchFamily="18" charset="-128"/>
            </a:endParaRPr>
          </a:p>
        </p:txBody>
      </p:sp>
    </p:spTree>
    <p:extLst>
      <p:ext uri="{BB962C8B-B14F-4D97-AF65-F5344CB8AC3E}">
        <p14:creationId xmlns:p14="http://schemas.microsoft.com/office/powerpoint/2010/main" val="1234925984"/>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x-none" altLang="x-none" dirty="0">
                <a:latin typeface="HGP明朝B" panose="02020800000000000000" pitchFamily="18" charset="-128"/>
                <a:ea typeface="HGP明朝B" panose="02020800000000000000" pitchFamily="18" charset="-128"/>
              </a:rPr>
              <a:t>検証方法①</a:t>
            </a:r>
          </a:p>
        </p:txBody>
      </p:sp>
      <p:sp>
        <p:nvSpPr>
          <p:cNvPr id="3" name="コンテンツ プレースホルダー 2"/>
          <p:cNvSpPr>
            <a:spLocks noGrp="1"/>
          </p:cNvSpPr>
          <p:nvPr>
            <p:ph idx="1"/>
          </p:nvPr>
        </p:nvSpPr>
        <p:spPr>
          <a:xfrm>
            <a:off x="457200" y="1490373"/>
            <a:ext cx="8229600" cy="4912015"/>
          </a:xfrm>
        </p:spPr>
        <p:txBody>
          <a:bodyPr vert="horz" lIns="91440" tIns="45720" rIns="91440" bIns="45720" rtlCol="0" anchor="t">
            <a:normAutofit fontScale="85000" lnSpcReduction="20000"/>
          </a:bodyPr>
          <a:lstStyle/>
          <a:p>
            <a:r>
              <a:rPr kumimoji="1" lang="ja-JP" altLang="en-US" dirty="0">
                <a:latin typeface="HGP明朝B" panose="02020800000000000000" pitchFamily="18" charset="-128"/>
                <a:ea typeface="HGP明朝B" panose="02020800000000000000" pitchFamily="18" charset="-128"/>
              </a:rPr>
              <a:t>「有料動画配信サービスに関する調査」とし、アンケート調査を実施。</a:t>
            </a:r>
          </a:p>
          <a:p>
            <a:endParaRPr kumimoji="1" lang="ja-JP" altLang="en-US" dirty="0">
              <a:latin typeface="HGP明朝B" panose="02020800000000000000" pitchFamily="18" charset="-128"/>
              <a:ea typeface="HGP明朝B" panose="02020800000000000000" pitchFamily="18" charset="-128"/>
            </a:endParaRPr>
          </a:p>
          <a:p>
            <a:r>
              <a:rPr kumimoji="1" lang="ja-JP" altLang="en-US" dirty="0">
                <a:latin typeface="HGP明朝B" panose="02020800000000000000" pitchFamily="18" charset="-128"/>
                <a:ea typeface="HGP明朝B" panose="02020800000000000000" pitchFamily="18" charset="-128"/>
              </a:rPr>
              <a:t>回答者</a:t>
            </a:r>
            <a:r>
              <a:rPr kumimoji="1" lang="ja-JP" altLang="en-US" dirty="0" smtClean="0">
                <a:latin typeface="HGP明朝B" panose="02020800000000000000" pitchFamily="18" charset="-128"/>
                <a:ea typeface="HGP明朝B" panose="02020800000000000000" pitchFamily="18" charset="-128"/>
              </a:rPr>
              <a:t>の</a:t>
            </a:r>
            <a:r>
              <a:rPr kumimoji="1" lang="en-US" altLang="ja-JP" dirty="0" smtClean="0">
                <a:latin typeface="HGP明朝B" panose="02020800000000000000" pitchFamily="18" charset="-128"/>
                <a:ea typeface="HGP明朝B" panose="02020800000000000000" pitchFamily="18" charset="-128"/>
              </a:rPr>
              <a:t>『</a:t>
            </a:r>
            <a:r>
              <a:rPr kumimoji="1" lang="ja-JP" altLang="en-US" dirty="0" smtClean="0">
                <a:latin typeface="HGP明朝B" panose="02020800000000000000" pitchFamily="18" charset="-128"/>
                <a:ea typeface="HGP明朝B" panose="02020800000000000000" pitchFamily="18" charset="-128"/>
              </a:rPr>
              <a:t>映画</a:t>
            </a:r>
            <a:r>
              <a:rPr kumimoji="1" lang="ja-JP" altLang="en-US" dirty="0">
                <a:latin typeface="HGP明朝B" panose="02020800000000000000" pitchFamily="18" charset="-128"/>
                <a:ea typeface="HGP明朝B" panose="02020800000000000000" pitchFamily="18" charset="-128"/>
              </a:rPr>
              <a:t>を見る</a:t>
            </a:r>
            <a:r>
              <a:rPr kumimoji="1" lang="ja-JP" altLang="en-US" dirty="0" smtClean="0">
                <a:latin typeface="HGP明朝B" panose="02020800000000000000" pitchFamily="18" charset="-128"/>
                <a:ea typeface="HGP明朝B" panose="02020800000000000000" pitchFamily="18" charset="-128"/>
              </a:rPr>
              <a:t>頻度</a:t>
            </a:r>
            <a:r>
              <a:rPr kumimoji="1" lang="en-US" altLang="ja-JP" dirty="0" smtClean="0">
                <a:latin typeface="HGP明朝B" panose="02020800000000000000" pitchFamily="18" charset="-128"/>
                <a:ea typeface="HGP明朝B" panose="02020800000000000000" pitchFamily="18" charset="-128"/>
              </a:rPr>
              <a:t>』</a:t>
            </a:r>
            <a:r>
              <a:rPr kumimoji="1" lang="ja-JP" altLang="en-US" dirty="0" smtClean="0">
                <a:latin typeface="HGP明朝B" panose="02020800000000000000" pitchFamily="18" charset="-128"/>
                <a:ea typeface="HGP明朝B" panose="02020800000000000000" pitchFamily="18" charset="-128"/>
              </a:rPr>
              <a:t>と</a:t>
            </a:r>
            <a:r>
              <a:rPr lang="en-US" altLang="ja-JP" dirty="0">
                <a:latin typeface="HGP明朝B" panose="02020800000000000000" pitchFamily="18" charset="-128"/>
                <a:ea typeface="HGP明朝B" panose="02020800000000000000" pitchFamily="18" charset="-128"/>
              </a:rPr>
              <a:t>『</a:t>
            </a:r>
            <a:r>
              <a:rPr kumimoji="1" lang="ja-JP" altLang="en-US" dirty="0" smtClean="0">
                <a:latin typeface="HGP明朝B" panose="02020800000000000000" pitchFamily="18" charset="-128"/>
                <a:ea typeface="HGP明朝B" panose="02020800000000000000" pitchFamily="18" charset="-128"/>
              </a:rPr>
              <a:t>洋画</a:t>
            </a:r>
            <a:r>
              <a:rPr kumimoji="1" lang="ja-JP" altLang="en-US" dirty="0">
                <a:latin typeface="HGP明朝B" panose="02020800000000000000" pitchFamily="18" charset="-128"/>
                <a:ea typeface="HGP明朝B" panose="02020800000000000000" pitchFamily="18" charset="-128"/>
              </a:rPr>
              <a:t>または邦画または両方見る</a:t>
            </a:r>
            <a:r>
              <a:rPr kumimoji="1" lang="ja-JP" altLang="en-US" dirty="0" smtClean="0">
                <a:latin typeface="HGP明朝B" panose="02020800000000000000" pitchFamily="18" charset="-128"/>
                <a:ea typeface="HGP明朝B" panose="02020800000000000000" pitchFamily="18" charset="-128"/>
              </a:rPr>
              <a:t>か</a:t>
            </a:r>
            <a:r>
              <a:rPr kumimoji="1" lang="en-US" altLang="ja-JP" dirty="0" smtClean="0">
                <a:latin typeface="HGP明朝B" panose="02020800000000000000" pitchFamily="18" charset="-128"/>
                <a:ea typeface="HGP明朝B" panose="02020800000000000000" pitchFamily="18" charset="-128"/>
              </a:rPr>
              <a:t>』</a:t>
            </a:r>
            <a:r>
              <a:rPr kumimoji="1" lang="ja-JP" altLang="en-US" dirty="0" smtClean="0">
                <a:latin typeface="HGP明朝B" panose="02020800000000000000" pitchFamily="18" charset="-128"/>
                <a:ea typeface="HGP明朝B" panose="02020800000000000000" pitchFamily="18" charset="-128"/>
              </a:rPr>
              <a:t>を</a:t>
            </a:r>
            <a:r>
              <a:rPr kumimoji="1" lang="ja-JP" altLang="en-US" dirty="0">
                <a:latin typeface="HGP明朝B" panose="02020800000000000000" pitchFamily="18" charset="-128"/>
                <a:ea typeface="HGP明朝B" panose="02020800000000000000" pitchFamily="18" charset="-128"/>
              </a:rPr>
              <a:t>5段階評価し、一人一人に合わせたレコメンドを提示した。</a:t>
            </a:r>
          </a:p>
          <a:p>
            <a:endParaRPr kumimoji="1" lang="ja-JP" altLang="en-US" dirty="0">
              <a:latin typeface="HGP明朝B" panose="02020800000000000000" pitchFamily="18" charset="-128"/>
              <a:ea typeface="HGP明朝B" panose="02020800000000000000" pitchFamily="18" charset="-128"/>
            </a:endParaRPr>
          </a:p>
          <a:p>
            <a:r>
              <a:rPr kumimoji="1" lang="ja-JP" altLang="en-US" dirty="0">
                <a:latin typeface="HGP明朝B" panose="02020800000000000000" pitchFamily="18" charset="-128"/>
                <a:ea typeface="HGP明朝B" panose="02020800000000000000" pitchFamily="18" charset="-128"/>
              </a:rPr>
              <a:t>パターン</a:t>
            </a:r>
            <a:r>
              <a:rPr kumimoji="1" lang="en-US" altLang="ja-JP" dirty="0">
                <a:latin typeface="HGP明朝B" panose="02020800000000000000" pitchFamily="18" charset="-128"/>
                <a:ea typeface="HGP明朝B" panose="02020800000000000000" pitchFamily="18" charset="-128"/>
              </a:rPr>
              <a:t>1</a:t>
            </a:r>
            <a:r>
              <a:rPr kumimoji="1" lang="ja-JP" altLang="en-US" dirty="0">
                <a:latin typeface="HGP明朝B" panose="02020800000000000000" pitchFamily="18" charset="-128"/>
                <a:ea typeface="HGP明朝B" panose="02020800000000000000" pitchFamily="18" charset="-128"/>
              </a:rPr>
              <a:t>では習慣・嗜好・嗜好外の作品をパターン</a:t>
            </a:r>
            <a:r>
              <a:rPr kumimoji="1" lang="en-US" altLang="ja-JP" dirty="0">
                <a:latin typeface="HGP明朝B" panose="02020800000000000000" pitchFamily="18" charset="-128"/>
                <a:ea typeface="HGP明朝B" panose="02020800000000000000" pitchFamily="18" charset="-128"/>
              </a:rPr>
              <a:t>2</a:t>
            </a:r>
            <a:r>
              <a:rPr kumimoji="1" lang="ja-JP" altLang="en-US" dirty="0">
                <a:latin typeface="HGP明朝B" panose="02020800000000000000" pitchFamily="18" charset="-128"/>
                <a:ea typeface="HGP明朝B" panose="02020800000000000000" pitchFamily="18" charset="-128"/>
              </a:rPr>
              <a:t>では習慣・嗜好のみの作品を提示し、意外性の向上に違いがあるかを測る。</a:t>
            </a:r>
          </a:p>
          <a:p>
            <a:endParaRPr kumimoji="1" lang="ja-JP" altLang="en-US" dirty="0">
              <a:latin typeface="HGP明朝B" panose="02020800000000000000" pitchFamily="18" charset="-128"/>
              <a:ea typeface="HGP明朝B" panose="02020800000000000000" pitchFamily="18" charset="-128"/>
            </a:endParaRPr>
          </a:p>
          <a:p>
            <a:r>
              <a:rPr kumimoji="1" lang="ja-JP" altLang="en-US" dirty="0">
                <a:latin typeface="HGP明朝B" panose="02020800000000000000" pitchFamily="18" charset="-128"/>
                <a:ea typeface="HGP明朝B" panose="02020800000000000000" pitchFamily="18" charset="-128"/>
              </a:rPr>
              <a:t>調査対象者はパターンごとで重ならないようにする。</a:t>
            </a:r>
          </a:p>
        </p:txBody>
      </p:sp>
      <p:sp>
        <p:nvSpPr>
          <p:cNvPr id="4" name="スライド番号プレースホルダー 3"/>
          <p:cNvSpPr>
            <a:spLocks noGrp="1"/>
          </p:cNvSpPr>
          <p:nvPr>
            <p:ph type="sldNum" sz="quarter" idx="12"/>
          </p:nvPr>
        </p:nvSpPr>
        <p:spPr/>
        <p:txBody>
          <a:bodyPr/>
          <a:lstStyle/>
          <a:p>
            <a:fld id="{3716F7F3-095C-FF4D-AF29-008D5C28A395}" type="slidenum">
              <a:rPr kumimoji="1" lang="ja-JP" altLang="en-US" smtClean="0">
                <a:latin typeface="HGP明朝B" panose="02020800000000000000" pitchFamily="18" charset="-128"/>
                <a:ea typeface="HGP明朝B" panose="02020800000000000000" pitchFamily="18" charset="-128"/>
              </a:rPr>
              <a:t>40</a:t>
            </a:fld>
            <a:endParaRPr kumimoji="1" lang="ja-JP" altLang="en-US">
              <a:latin typeface="HGP明朝B" panose="02020800000000000000" pitchFamily="18" charset="-128"/>
              <a:ea typeface="HGP明朝B" panose="02020800000000000000" pitchFamily="18" charset="-128"/>
            </a:endParaRPr>
          </a:p>
        </p:txBody>
      </p:sp>
      <p:sp>
        <p:nvSpPr>
          <p:cNvPr id="6" name="タイトル 1"/>
          <p:cNvSpPr txBox="1">
            <a:spLocks/>
          </p:cNvSpPr>
          <p:nvPr/>
        </p:nvSpPr>
        <p:spPr>
          <a:xfrm>
            <a:off x="186905" y="43132"/>
            <a:ext cx="1176172" cy="493712"/>
          </a:xfrm>
          <a:prstGeom prst="rect">
            <a:avLst/>
          </a:prstGeom>
        </p:spPr>
        <p:txBody>
          <a:bodyPr vert="horz" lIns="91440" tIns="45720" rIns="91440" bIns="45720" rtlCol="0" anchor="ctr">
            <a:noAutofit/>
          </a:bodyPr>
          <a:lstStyle>
            <a:lvl1pPr algn="ctr" defTabSz="457200" rtl="0" eaLnBrk="1" latinLnBrk="0" hangingPunct="1">
              <a:spcBef>
                <a:spcPct val="0"/>
              </a:spcBef>
              <a:buNone/>
              <a:defRPr kumimoji="1" sz="4400" kern="1200">
                <a:solidFill>
                  <a:schemeClr val="tx1"/>
                </a:solidFill>
                <a:latin typeface="+mj-lt"/>
                <a:ea typeface="+mj-ea"/>
                <a:cs typeface="+mj-cs"/>
              </a:defRPr>
            </a:lvl1pPr>
          </a:lstStyle>
          <a:p>
            <a:r>
              <a:rPr lang="x-none" altLang="x-none" sz="1800">
                <a:solidFill>
                  <a:srgbClr val="000000"/>
                </a:solidFill>
                <a:latin typeface="HGP明朝B" panose="02020800000000000000" pitchFamily="18" charset="-128"/>
                <a:ea typeface="HGP明朝B" panose="02020800000000000000" pitchFamily="18" charset="-128"/>
              </a:rPr>
              <a:t>仮説検証</a:t>
            </a:r>
          </a:p>
        </p:txBody>
      </p:sp>
    </p:spTree>
    <p:extLst>
      <p:ext uri="{BB962C8B-B14F-4D97-AF65-F5344CB8AC3E}">
        <p14:creationId xmlns:p14="http://schemas.microsoft.com/office/powerpoint/2010/main" val="1501334830"/>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fld id="{3716F7F3-095C-FF4D-AF29-008D5C28A395}" type="slidenum">
              <a:rPr kumimoji="1" lang="ja-JP" altLang="en-US" smtClean="0">
                <a:latin typeface="HGP明朝B" panose="02020800000000000000" pitchFamily="18" charset="-128"/>
                <a:ea typeface="HGP明朝B" panose="02020800000000000000" pitchFamily="18" charset="-128"/>
              </a:rPr>
              <a:t>41</a:t>
            </a:fld>
            <a:endParaRPr kumimoji="1" lang="ja-JP" altLang="en-US">
              <a:latin typeface="HGP明朝B" panose="02020800000000000000" pitchFamily="18" charset="-128"/>
              <a:ea typeface="HGP明朝B" panose="02020800000000000000" pitchFamily="18" charset="-128"/>
            </a:endParaRPr>
          </a:p>
        </p:txBody>
      </p:sp>
      <p:sp>
        <p:nvSpPr>
          <p:cNvPr id="3" name="テキスト ボックス 2"/>
          <p:cNvSpPr txBox="1"/>
          <p:nvPr/>
        </p:nvSpPr>
        <p:spPr>
          <a:xfrm>
            <a:off x="267171" y="320691"/>
            <a:ext cx="2339102" cy="523220"/>
          </a:xfrm>
          <a:prstGeom prst="rect">
            <a:avLst/>
          </a:prstGeom>
          <a:noFill/>
        </p:spPr>
        <p:txBody>
          <a:bodyPr wrap="none" rtlCol="0">
            <a:spAutoFit/>
          </a:bodyPr>
          <a:lstStyle/>
          <a:p>
            <a:r>
              <a:rPr kumimoji="1" lang="ja-JP" altLang="en-US" sz="2800" dirty="0">
                <a:latin typeface="HGP明朝B" panose="02020800000000000000" pitchFamily="18" charset="-128"/>
                <a:ea typeface="HGP明朝B" panose="02020800000000000000" pitchFamily="18" charset="-128"/>
              </a:rPr>
              <a:t>仮説調査概要</a:t>
            </a:r>
          </a:p>
        </p:txBody>
      </p:sp>
      <p:graphicFrame>
        <p:nvGraphicFramePr>
          <p:cNvPr id="5" name="表 4"/>
          <p:cNvGraphicFramePr>
            <a:graphicFrameLocks noGrp="1"/>
          </p:cNvGraphicFramePr>
          <p:nvPr>
            <p:extLst>
              <p:ext uri="{D42A27DB-BD31-4B8C-83A1-F6EECF244321}">
                <p14:modId xmlns:p14="http://schemas.microsoft.com/office/powerpoint/2010/main" val="2593647690"/>
              </p:ext>
            </p:extLst>
          </p:nvPr>
        </p:nvGraphicFramePr>
        <p:xfrm>
          <a:off x="179610" y="993209"/>
          <a:ext cx="8775161" cy="4702279"/>
        </p:xfrm>
        <a:graphic>
          <a:graphicData uri="http://schemas.openxmlformats.org/drawingml/2006/table">
            <a:tbl>
              <a:tblPr bandRow="1">
                <a:tableStyleId>{5C22544A-7EE6-4342-B048-85BDC9FD1C3A}</a:tableStyleId>
              </a:tblPr>
              <a:tblGrid>
                <a:gridCol w="1542332">
                  <a:extLst>
                    <a:ext uri="{9D8B030D-6E8A-4147-A177-3AD203B41FA5}">
                      <a16:colId xmlns:a16="http://schemas.microsoft.com/office/drawing/2014/main" xmlns="" val="20000"/>
                    </a:ext>
                  </a:extLst>
                </a:gridCol>
                <a:gridCol w="7232829">
                  <a:extLst>
                    <a:ext uri="{9D8B030D-6E8A-4147-A177-3AD203B41FA5}">
                      <a16:colId xmlns:a16="http://schemas.microsoft.com/office/drawing/2014/main" xmlns="" val="20001"/>
                    </a:ext>
                  </a:extLst>
                </a:gridCol>
              </a:tblGrid>
              <a:tr h="496265">
                <a:tc>
                  <a:txBody>
                    <a:bodyPr/>
                    <a:lstStyle/>
                    <a:p>
                      <a:r>
                        <a:rPr kumimoji="1" lang="ja-JP" altLang="en-US" dirty="0">
                          <a:latin typeface="HGP明朝B" panose="02020800000000000000" pitchFamily="18" charset="-128"/>
                          <a:ea typeface="HGP明朝B" panose="02020800000000000000" pitchFamily="18" charset="-128"/>
                        </a:rPr>
                        <a:t>目的</a:t>
                      </a:r>
                    </a:p>
                  </a:txBody>
                  <a:tcPr/>
                </a:tc>
                <a:tc>
                  <a:txBody>
                    <a:bodyPr/>
                    <a:lstStyle/>
                    <a:p>
                      <a:r>
                        <a:rPr kumimoji="1" lang="ja-JP" altLang="en-US" dirty="0">
                          <a:latin typeface="HGP明朝B" panose="02020800000000000000" pitchFamily="18" charset="-128"/>
                          <a:ea typeface="HGP明朝B" panose="02020800000000000000" pitchFamily="18" charset="-128"/>
                        </a:rPr>
                        <a:t>組み合わせによる意外性の比較</a:t>
                      </a:r>
                    </a:p>
                  </a:txBody>
                  <a:tcPr/>
                </a:tc>
                <a:extLst>
                  <a:ext uri="{0D108BD9-81ED-4DB2-BD59-A6C34878D82A}">
                    <a16:rowId xmlns:a16="http://schemas.microsoft.com/office/drawing/2014/main" xmlns="" val="10000"/>
                  </a:ext>
                </a:extLst>
              </a:tr>
              <a:tr h="496265">
                <a:tc>
                  <a:txBody>
                    <a:bodyPr/>
                    <a:lstStyle/>
                    <a:p>
                      <a:r>
                        <a:rPr kumimoji="1" lang="ja-JP" altLang="en-US" dirty="0">
                          <a:latin typeface="HGP明朝B" panose="02020800000000000000" pitchFamily="18" charset="-128"/>
                          <a:ea typeface="HGP明朝B" panose="02020800000000000000" pitchFamily="18" charset="-128"/>
                        </a:rPr>
                        <a:t>調査対象</a:t>
                      </a:r>
                    </a:p>
                  </a:txBody>
                  <a:tcPr/>
                </a:tc>
                <a:tc>
                  <a:txBody>
                    <a:bodyPr/>
                    <a:lstStyle/>
                    <a:p>
                      <a:r>
                        <a:rPr kumimoji="1" lang="ja-JP" altLang="en-US" dirty="0">
                          <a:latin typeface="HGP明朝B" panose="02020800000000000000" pitchFamily="18" charset="-128"/>
                          <a:ea typeface="HGP明朝B" panose="02020800000000000000" pitchFamily="18" charset="-128"/>
                        </a:rPr>
                        <a:t>拓殖大学　学生２００人　男性：１００人　女性：１００人</a:t>
                      </a:r>
                    </a:p>
                  </a:txBody>
                  <a:tcPr/>
                </a:tc>
                <a:extLst>
                  <a:ext uri="{0D108BD9-81ED-4DB2-BD59-A6C34878D82A}">
                    <a16:rowId xmlns:a16="http://schemas.microsoft.com/office/drawing/2014/main" xmlns="" val="10001"/>
                  </a:ext>
                </a:extLst>
              </a:tr>
              <a:tr h="496265">
                <a:tc>
                  <a:txBody>
                    <a:bodyPr/>
                    <a:lstStyle/>
                    <a:p>
                      <a:r>
                        <a:rPr kumimoji="1" lang="ja-JP" altLang="en-US" dirty="0">
                          <a:latin typeface="HGP明朝B" panose="02020800000000000000" pitchFamily="18" charset="-128"/>
                          <a:ea typeface="HGP明朝B" panose="02020800000000000000" pitchFamily="18" charset="-128"/>
                        </a:rPr>
                        <a:t>調査期間</a:t>
                      </a:r>
                    </a:p>
                  </a:txBody>
                  <a:tcPr/>
                </a:tc>
                <a:tc>
                  <a:txBody>
                    <a:bodyPr/>
                    <a:lstStyle/>
                    <a:p>
                      <a:r>
                        <a:rPr kumimoji="1" lang="ja-JP" altLang="en-US" dirty="0">
                          <a:latin typeface="HGP明朝B" panose="02020800000000000000" pitchFamily="18" charset="-128"/>
                          <a:ea typeface="HGP明朝B" panose="02020800000000000000" pitchFamily="18" charset="-128"/>
                        </a:rPr>
                        <a:t>２０１６年１２月１０日</a:t>
                      </a:r>
                      <a:r>
                        <a:rPr kumimoji="1" lang="en-US" altLang="ja-JP" dirty="0">
                          <a:latin typeface="HGP明朝B" panose="02020800000000000000" pitchFamily="18" charset="-128"/>
                          <a:ea typeface="HGP明朝B" panose="02020800000000000000" pitchFamily="18" charset="-128"/>
                        </a:rPr>
                        <a:t>〜</a:t>
                      </a:r>
                      <a:r>
                        <a:rPr kumimoji="1" lang="ja-JP" altLang="en-US" dirty="0">
                          <a:latin typeface="HGP明朝B" panose="02020800000000000000" pitchFamily="18" charset="-128"/>
                          <a:ea typeface="HGP明朝B" panose="02020800000000000000" pitchFamily="18" charset="-128"/>
                        </a:rPr>
                        <a:t>２０１６年１２月</a:t>
                      </a:r>
                      <a:endParaRPr kumimoji="1" lang="en-US" altLang="ja-JP" dirty="0">
                        <a:latin typeface="HGP明朝B" panose="02020800000000000000" pitchFamily="18" charset="-128"/>
                        <a:ea typeface="HGP明朝B" panose="02020800000000000000" pitchFamily="18" charset="-128"/>
                      </a:endParaRPr>
                    </a:p>
                  </a:txBody>
                  <a:tcPr/>
                </a:tc>
                <a:extLst>
                  <a:ext uri="{0D108BD9-81ED-4DB2-BD59-A6C34878D82A}">
                    <a16:rowId xmlns:a16="http://schemas.microsoft.com/office/drawing/2014/main" xmlns="" val="10002"/>
                  </a:ext>
                </a:extLst>
              </a:tr>
              <a:tr h="732159">
                <a:tc>
                  <a:txBody>
                    <a:bodyPr/>
                    <a:lstStyle/>
                    <a:p>
                      <a:r>
                        <a:rPr kumimoji="1" lang="ja-JP" altLang="en-US" dirty="0">
                          <a:latin typeface="HGP明朝B" panose="02020800000000000000" pitchFamily="18" charset="-128"/>
                          <a:ea typeface="HGP明朝B" panose="02020800000000000000" pitchFamily="18" charset="-128"/>
                        </a:rPr>
                        <a:t>調査方法</a:t>
                      </a:r>
                    </a:p>
                  </a:txBody>
                  <a:tcPr/>
                </a:tc>
                <a:tc>
                  <a:txBody>
                    <a:bodyPr/>
                    <a:lstStyle/>
                    <a:p>
                      <a:r>
                        <a:rPr kumimoji="1" lang="ja-JP" altLang="en-US" dirty="0">
                          <a:latin typeface="HGP明朝B" panose="02020800000000000000" pitchFamily="18" charset="-128"/>
                          <a:ea typeface="HGP明朝B" panose="02020800000000000000" pitchFamily="18" charset="-128"/>
                        </a:rPr>
                        <a:t>個人にアンケートを取り、その結果から作品をお薦めし、そこから意外性のアンケート調査を実施</a:t>
                      </a:r>
                    </a:p>
                  </a:txBody>
                  <a:tcPr/>
                </a:tc>
                <a:extLst>
                  <a:ext uri="{0D108BD9-81ED-4DB2-BD59-A6C34878D82A}">
                    <a16:rowId xmlns:a16="http://schemas.microsoft.com/office/drawing/2014/main" xmlns="" val="10003"/>
                  </a:ext>
                </a:extLst>
              </a:tr>
              <a:tr h="496265">
                <a:tc>
                  <a:txBody>
                    <a:bodyPr/>
                    <a:lstStyle/>
                    <a:p>
                      <a:r>
                        <a:rPr kumimoji="1" lang="ja-JP" altLang="en-US" dirty="0">
                          <a:latin typeface="HGP明朝B" panose="02020800000000000000" pitchFamily="18" charset="-128"/>
                          <a:ea typeface="HGP明朝B" panose="02020800000000000000" pitchFamily="18" charset="-128"/>
                        </a:rPr>
                        <a:t>使用作品</a:t>
                      </a:r>
                    </a:p>
                  </a:txBody>
                  <a:tcPr/>
                </a:tc>
                <a:tc>
                  <a:txBody>
                    <a:bodyPr/>
                    <a:lstStyle/>
                    <a:p>
                      <a:r>
                        <a:rPr kumimoji="1" lang="ja-JP" altLang="en-US" dirty="0">
                          <a:latin typeface="HGP明朝B" panose="02020800000000000000" pitchFamily="18" charset="-128"/>
                          <a:ea typeface="HGP明朝B" panose="02020800000000000000" pitchFamily="18" charset="-128"/>
                        </a:rPr>
                        <a:t>洋画と邦画を</a:t>
                      </a:r>
                      <a:r>
                        <a:rPr kumimoji="1" lang="ja-JP" altLang="en-US" dirty="0" smtClean="0">
                          <a:latin typeface="HGP明朝B" panose="02020800000000000000" pitchFamily="18" charset="-128"/>
                          <a:ea typeface="HGP明朝B" panose="02020800000000000000" pitchFamily="18" charset="-128"/>
                        </a:rPr>
                        <a:t>含めた２１０作品</a:t>
                      </a:r>
                      <a:r>
                        <a:rPr kumimoji="1" lang="ja-JP" altLang="en-US" dirty="0">
                          <a:latin typeface="HGP明朝B" panose="02020800000000000000" pitchFamily="18" charset="-128"/>
                          <a:ea typeface="HGP明朝B" panose="02020800000000000000" pitchFamily="18" charset="-128"/>
                        </a:rPr>
                        <a:t>　（</a:t>
                      </a:r>
                      <a:r>
                        <a:rPr kumimoji="1" lang="en-US" altLang="ja-JP" dirty="0">
                          <a:latin typeface="HGP明朝B" panose="02020800000000000000" pitchFamily="18" charset="-128"/>
                          <a:ea typeface="HGP明朝B" panose="02020800000000000000" pitchFamily="18" charset="-128"/>
                        </a:rPr>
                        <a:t>TSUTAYA</a:t>
                      </a:r>
                      <a:r>
                        <a:rPr kumimoji="1" lang="ja-JP" altLang="en-US" dirty="0">
                          <a:latin typeface="HGP明朝B" panose="02020800000000000000" pitchFamily="18" charset="-128"/>
                          <a:ea typeface="HGP明朝B" panose="02020800000000000000" pitchFamily="18" charset="-128"/>
                        </a:rPr>
                        <a:t>のランキングより抽出）</a:t>
                      </a:r>
                    </a:p>
                  </a:txBody>
                  <a:tcPr/>
                </a:tc>
                <a:extLst>
                  <a:ext uri="{0D108BD9-81ED-4DB2-BD59-A6C34878D82A}">
                    <a16:rowId xmlns:a16="http://schemas.microsoft.com/office/drawing/2014/main" xmlns="" val="10004"/>
                  </a:ext>
                </a:extLst>
              </a:tr>
              <a:tr h="496265">
                <a:tc>
                  <a:txBody>
                    <a:bodyPr/>
                    <a:lstStyle/>
                    <a:p>
                      <a:r>
                        <a:rPr kumimoji="1" lang="ja-JP" altLang="en-US" dirty="0">
                          <a:latin typeface="HGP明朝B" panose="02020800000000000000" pitchFamily="18" charset="-128"/>
                          <a:ea typeface="HGP明朝B" panose="02020800000000000000" pitchFamily="18" charset="-128"/>
                        </a:rPr>
                        <a:t>サンプル数</a:t>
                      </a:r>
                    </a:p>
                  </a:txBody>
                  <a:tcPr/>
                </a:tc>
                <a:tc>
                  <a:txBody>
                    <a:bodyPr/>
                    <a:lstStyle/>
                    <a:p>
                      <a:r>
                        <a:rPr kumimoji="1" lang="ja-JP" altLang="en-US" dirty="0" smtClean="0">
                          <a:latin typeface="HGP明朝B" panose="02020800000000000000" pitchFamily="18" charset="-128"/>
                          <a:ea typeface="HGP明朝B" panose="02020800000000000000" pitchFamily="18" charset="-128"/>
                        </a:rPr>
                        <a:t>１８０</a:t>
                      </a:r>
                      <a:endParaRPr kumimoji="1" lang="ja-JP" altLang="en-US" dirty="0">
                        <a:latin typeface="HGP明朝B" panose="02020800000000000000" pitchFamily="18" charset="-128"/>
                        <a:ea typeface="HGP明朝B" panose="02020800000000000000" pitchFamily="18" charset="-128"/>
                      </a:endParaRPr>
                    </a:p>
                  </a:txBody>
                  <a:tcPr/>
                </a:tc>
                <a:extLst>
                  <a:ext uri="{0D108BD9-81ED-4DB2-BD59-A6C34878D82A}">
                    <a16:rowId xmlns:a16="http://schemas.microsoft.com/office/drawing/2014/main" xmlns="" val="10005"/>
                  </a:ext>
                </a:extLst>
              </a:tr>
              <a:tr h="496265">
                <a:tc>
                  <a:txBody>
                    <a:bodyPr/>
                    <a:lstStyle/>
                    <a:p>
                      <a:r>
                        <a:rPr kumimoji="1" lang="ja-JP" altLang="en-US" dirty="0">
                          <a:latin typeface="HGP明朝B" panose="02020800000000000000" pitchFamily="18" charset="-128"/>
                          <a:ea typeface="HGP明朝B" panose="02020800000000000000" pitchFamily="18" charset="-128"/>
                        </a:rPr>
                        <a:t>分析方法</a:t>
                      </a:r>
                    </a:p>
                  </a:txBody>
                  <a:tcPr/>
                </a:tc>
                <a:tc>
                  <a:txBody>
                    <a:bodyPr/>
                    <a:lstStyle/>
                    <a:p>
                      <a:r>
                        <a:rPr kumimoji="1" lang="en-US" altLang="ja-JP" dirty="0" smtClean="0">
                          <a:latin typeface="HGP明朝B" panose="02020800000000000000" pitchFamily="18" charset="-128"/>
                          <a:ea typeface="HGP明朝B" panose="02020800000000000000" pitchFamily="18" charset="-128"/>
                        </a:rPr>
                        <a:t>T</a:t>
                      </a:r>
                      <a:r>
                        <a:rPr kumimoji="1" lang="ja-JP" altLang="en-US" dirty="0" smtClean="0">
                          <a:latin typeface="HGP明朝B" panose="02020800000000000000" pitchFamily="18" charset="-128"/>
                          <a:ea typeface="HGP明朝B" panose="02020800000000000000" pitchFamily="18" charset="-128"/>
                        </a:rPr>
                        <a:t>検定</a:t>
                      </a:r>
                      <a:endParaRPr kumimoji="1" lang="ja-JP" altLang="en-US" dirty="0">
                        <a:latin typeface="HGP明朝B" panose="02020800000000000000" pitchFamily="18" charset="-128"/>
                        <a:ea typeface="HGP明朝B" panose="02020800000000000000" pitchFamily="18" charset="-128"/>
                      </a:endParaRPr>
                    </a:p>
                  </a:txBody>
                  <a:tcPr/>
                </a:tc>
                <a:extLst>
                  <a:ext uri="{0D108BD9-81ED-4DB2-BD59-A6C34878D82A}">
                    <a16:rowId xmlns:a16="http://schemas.microsoft.com/office/drawing/2014/main" xmlns="" val="10006"/>
                  </a:ext>
                </a:extLst>
              </a:tr>
              <a:tr h="496265">
                <a:tc>
                  <a:txBody>
                    <a:bodyPr/>
                    <a:lstStyle/>
                    <a:p>
                      <a:r>
                        <a:rPr kumimoji="1" lang="ja-JP" altLang="en-US" dirty="0">
                          <a:latin typeface="HGP明朝B" panose="02020800000000000000" pitchFamily="18" charset="-128"/>
                          <a:ea typeface="HGP明朝B" panose="02020800000000000000" pitchFamily="18" charset="-128"/>
                        </a:rPr>
                        <a:t>独立変数</a:t>
                      </a:r>
                      <a:endParaRPr kumimoji="1" lang="en-US" altLang="ja-JP" dirty="0">
                        <a:latin typeface="HGP明朝B" panose="02020800000000000000" pitchFamily="18" charset="-128"/>
                        <a:ea typeface="HGP明朝B" panose="02020800000000000000" pitchFamily="18" charset="-128"/>
                      </a:endParaRPr>
                    </a:p>
                  </a:txBody>
                  <a:tcPr/>
                </a:tc>
                <a:tc>
                  <a:txBody>
                    <a:bodyPr/>
                    <a:lstStyle/>
                    <a:p>
                      <a:r>
                        <a:rPr kumimoji="1" lang="ja-JP" altLang="en-US" dirty="0">
                          <a:latin typeface="HGP明朝B" panose="02020800000000000000" pitchFamily="18" charset="-128"/>
                          <a:ea typeface="HGP明朝B" panose="02020800000000000000" pitchFamily="18" charset="-128"/>
                        </a:rPr>
                        <a:t>仮）組み合わせによる意外性の度合い</a:t>
                      </a:r>
                    </a:p>
                  </a:txBody>
                  <a:tcPr/>
                </a:tc>
                <a:extLst>
                  <a:ext uri="{0D108BD9-81ED-4DB2-BD59-A6C34878D82A}">
                    <a16:rowId xmlns:a16="http://schemas.microsoft.com/office/drawing/2014/main" xmlns="" val="10007"/>
                  </a:ext>
                </a:extLst>
              </a:tr>
              <a:tr h="496265">
                <a:tc>
                  <a:txBody>
                    <a:bodyPr/>
                    <a:lstStyle/>
                    <a:p>
                      <a:r>
                        <a:rPr kumimoji="1" lang="ja-JP" altLang="en-US" dirty="0">
                          <a:latin typeface="HGP明朝B" panose="02020800000000000000" pitchFamily="18" charset="-128"/>
                          <a:ea typeface="HGP明朝B" panose="02020800000000000000" pitchFamily="18" charset="-128"/>
                        </a:rPr>
                        <a:t>従属変数</a:t>
                      </a:r>
                      <a:endParaRPr kumimoji="1" lang="en-US" altLang="ja-JP" dirty="0">
                        <a:latin typeface="HGP明朝B" panose="02020800000000000000" pitchFamily="18" charset="-128"/>
                        <a:ea typeface="HGP明朝B" panose="02020800000000000000" pitchFamily="18" charset="-128"/>
                      </a:endParaRPr>
                    </a:p>
                  </a:txBody>
                  <a:tcPr/>
                </a:tc>
                <a:tc>
                  <a:txBody>
                    <a:bodyPr/>
                    <a:lstStyle/>
                    <a:p>
                      <a:r>
                        <a:rPr kumimoji="1" lang="ja-JP" altLang="en-US" dirty="0">
                          <a:latin typeface="HGP明朝B" panose="02020800000000000000" pitchFamily="18" charset="-128"/>
                          <a:ea typeface="HGP明朝B" panose="02020800000000000000" pitchFamily="18" charset="-128"/>
                        </a:rPr>
                        <a:t>仮）嗜好外の作品を入れた場合の意外性の違い</a:t>
                      </a:r>
                    </a:p>
                  </a:txBody>
                  <a:tcPr/>
                </a:tc>
                <a:extLst>
                  <a:ext uri="{0D108BD9-81ED-4DB2-BD59-A6C34878D82A}">
                    <a16:rowId xmlns:a16="http://schemas.microsoft.com/office/drawing/2014/main" xmlns="" val="10008"/>
                  </a:ext>
                </a:extLst>
              </a:tr>
            </a:tbl>
          </a:graphicData>
        </a:graphic>
      </p:graphicFrame>
      <p:sp>
        <p:nvSpPr>
          <p:cNvPr id="6" name="タイトル 1"/>
          <p:cNvSpPr txBox="1">
            <a:spLocks/>
          </p:cNvSpPr>
          <p:nvPr/>
        </p:nvSpPr>
        <p:spPr>
          <a:xfrm>
            <a:off x="133350" y="-47625"/>
            <a:ext cx="1176172" cy="493712"/>
          </a:xfrm>
          <a:prstGeom prst="rect">
            <a:avLst/>
          </a:prstGeom>
        </p:spPr>
        <p:txBody>
          <a:bodyPr vert="horz" lIns="91440" tIns="45720" rIns="91440" bIns="45720" rtlCol="0" anchor="ctr">
            <a:noAutofit/>
          </a:bodyPr>
          <a:lstStyle>
            <a:lvl1pPr algn="ctr" defTabSz="457200" rtl="0" eaLnBrk="1" latinLnBrk="0" hangingPunct="1">
              <a:spcBef>
                <a:spcPct val="0"/>
              </a:spcBef>
              <a:buNone/>
              <a:defRPr kumimoji="1" sz="4400" kern="1200">
                <a:solidFill>
                  <a:schemeClr val="tx1"/>
                </a:solidFill>
                <a:latin typeface="+mj-lt"/>
                <a:ea typeface="+mj-ea"/>
                <a:cs typeface="+mj-cs"/>
              </a:defRPr>
            </a:lvl1pPr>
          </a:lstStyle>
          <a:p>
            <a:r>
              <a:rPr lang="x-none" altLang="x-none" sz="1800">
                <a:latin typeface="HGP明朝B" panose="02020800000000000000" pitchFamily="18" charset="-128"/>
                <a:ea typeface="HGP明朝B" panose="02020800000000000000" pitchFamily="18" charset="-128"/>
              </a:rPr>
              <a:t>仮説検証</a:t>
            </a:r>
            <a:endParaRPr lang="x-none" altLang="x-none" sz="1800">
              <a:solidFill>
                <a:srgbClr val="000000"/>
              </a:solidFill>
              <a:latin typeface="HGP明朝B" panose="02020800000000000000" pitchFamily="18" charset="-128"/>
              <a:ea typeface="HGP明朝B" panose="02020800000000000000" pitchFamily="18" charset="-128"/>
            </a:endParaRPr>
          </a:p>
        </p:txBody>
      </p:sp>
    </p:spTree>
    <p:extLst>
      <p:ext uri="{BB962C8B-B14F-4D97-AF65-F5344CB8AC3E}">
        <p14:creationId xmlns:p14="http://schemas.microsoft.com/office/powerpoint/2010/main" val="1994576604"/>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p:cNvSpPr>
            <a:spLocks noGrp="1"/>
          </p:cNvSpPr>
          <p:nvPr>
            <p:ph type="title"/>
          </p:nvPr>
        </p:nvSpPr>
        <p:spPr/>
        <p:txBody>
          <a:bodyPr/>
          <a:lstStyle/>
          <a:p>
            <a:r>
              <a:rPr kumimoji="1" lang="x-none" altLang="x-none">
                <a:latin typeface="HGP明朝B" panose="02020800000000000000" pitchFamily="18" charset="-128"/>
                <a:ea typeface="HGP明朝B" panose="02020800000000000000" pitchFamily="18" charset="-128"/>
              </a:rPr>
              <a:t>アンケート内容</a:t>
            </a:r>
          </a:p>
        </p:txBody>
      </p:sp>
      <p:sp>
        <p:nvSpPr>
          <p:cNvPr id="4" name="コンテンツ プレースホルダー 3"/>
          <p:cNvSpPr>
            <a:spLocks noGrp="1"/>
          </p:cNvSpPr>
          <p:nvPr>
            <p:ph idx="1"/>
          </p:nvPr>
        </p:nvSpPr>
        <p:spPr/>
        <p:txBody>
          <a:bodyPr vert="horz" lIns="91440" tIns="45720" rIns="91440" bIns="45720" rtlCol="0" anchor="t">
            <a:normAutofit/>
          </a:bodyPr>
          <a:lstStyle/>
          <a:p>
            <a:pPr marL="0" indent="0">
              <a:buNone/>
            </a:pPr>
            <a:r>
              <a:rPr kumimoji="1" lang="ja-JP" altLang="en-US" dirty="0">
                <a:latin typeface="HGP明朝B" panose="02020800000000000000" pitchFamily="18" charset="-128"/>
                <a:ea typeface="HGP明朝B" panose="02020800000000000000" pitchFamily="18" charset="-128"/>
              </a:rPr>
              <a:t>問.　各作品に対してあなたが感じた意外性の程度についてお答えください。</a:t>
            </a:r>
          </a:p>
          <a:p>
            <a:pPr marL="0" indent="0">
              <a:buNone/>
            </a:pPr>
            <a:endParaRPr kumimoji="1" lang="ja-JP" altLang="en-US" dirty="0">
              <a:latin typeface="HGP明朝B" panose="02020800000000000000" pitchFamily="18" charset="-128"/>
              <a:ea typeface="HGP明朝B" panose="02020800000000000000" pitchFamily="18" charset="-128"/>
            </a:endParaRPr>
          </a:p>
          <a:p>
            <a:pPr marL="0" indent="0">
              <a:buNone/>
            </a:pPr>
            <a:endParaRPr kumimoji="1" lang="ja-JP" altLang="en-US" dirty="0">
              <a:latin typeface="HGP明朝B" panose="02020800000000000000" pitchFamily="18" charset="-128"/>
              <a:ea typeface="HGP明朝B" panose="02020800000000000000" pitchFamily="18" charset="-128"/>
            </a:endParaRPr>
          </a:p>
          <a:p>
            <a:pPr marL="0" indent="0">
              <a:buNone/>
            </a:pPr>
            <a:endParaRPr kumimoji="1" lang="ja-JP" altLang="en-US" dirty="0">
              <a:latin typeface="HGP明朝B" panose="02020800000000000000" pitchFamily="18" charset="-128"/>
              <a:ea typeface="HGP明朝B" panose="02020800000000000000" pitchFamily="18" charset="-128"/>
            </a:endParaRPr>
          </a:p>
          <a:p>
            <a:endParaRPr kumimoji="1" lang="ja-JP" altLang="en-US" dirty="0">
              <a:latin typeface="HGP明朝B" panose="02020800000000000000" pitchFamily="18" charset="-128"/>
              <a:ea typeface="HGP明朝B" panose="02020800000000000000" pitchFamily="18" charset="-128"/>
            </a:endParaRPr>
          </a:p>
        </p:txBody>
      </p:sp>
      <p:sp>
        <p:nvSpPr>
          <p:cNvPr id="2" name="スライド番号プレースホルダー 1"/>
          <p:cNvSpPr>
            <a:spLocks noGrp="1"/>
          </p:cNvSpPr>
          <p:nvPr>
            <p:ph type="sldNum" sz="quarter" idx="12"/>
          </p:nvPr>
        </p:nvSpPr>
        <p:spPr/>
        <p:txBody>
          <a:bodyPr/>
          <a:lstStyle/>
          <a:p>
            <a:fld id="{3716F7F3-095C-FF4D-AF29-008D5C28A395}" type="slidenum">
              <a:rPr kumimoji="1" lang="ja-JP" altLang="en-US" smtClean="0">
                <a:latin typeface="HGP明朝B" panose="02020800000000000000" pitchFamily="18" charset="-128"/>
                <a:ea typeface="HGP明朝B" panose="02020800000000000000" pitchFamily="18" charset="-128"/>
              </a:rPr>
              <a:t>42</a:t>
            </a:fld>
            <a:endParaRPr kumimoji="1" lang="ja-JP" altLang="en-US">
              <a:latin typeface="HGP明朝B" panose="02020800000000000000" pitchFamily="18" charset="-128"/>
              <a:ea typeface="HGP明朝B" panose="02020800000000000000" pitchFamily="18" charset="-128"/>
            </a:endParaRPr>
          </a:p>
        </p:txBody>
      </p:sp>
      <p:sp>
        <p:nvSpPr>
          <p:cNvPr id="5" name="タイトル 1"/>
          <p:cNvSpPr txBox="1">
            <a:spLocks/>
          </p:cNvSpPr>
          <p:nvPr/>
        </p:nvSpPr>
        <p:spPr>
          <a:xfrm>
            <a:off x="186905" y="43132"/>
            <a:ext cx="1176172" cy="493712"/>
          </a:xfrm>
          <a:prstGeom prst="rect">
            <a:avLst/>
          </a:prstGeom>
        </p:spPr>
        <p:txBody>
          <a:bodyPr vert="horz" lIns="91440" tIns="45720" rIns="91440" bIns="45720" rtlCol="0" anchor="ctr">
            <a:noAutofit/>
          </a:bodyPr>
          <a:lstStyle>
            <a:lvl1pPr algn="ctr" defTabSz="457200" rtl="0" eaLnBrk="1" latinLnBrk="0" hangingPunct="1">
              <a:spcBef>
                <a:spcPct val="0"/>
              </a:spcBef>
              <a:buNone/>
              <a:defRPr kumimoji="1" sz="4400" kern="1200">
                <a:solidFill>
                  <a:schemeClr val="tx1"/>
                </a:solidFill>
                <a:latin typeface="+mj-lt"/>
                <a:ea typeface="+mj-ea"/>
                <a:cs typeface="+mj-cs"/>
              </a:defRPr>
            </a:lvl1pPr>
          </a:lstStyle>
          <a:p>
            <a:r>
              <a:rPr lang="x-none" altLang="x-none" sz="1800">
                <a:latin typeface="HGP明朝B" panose="02020800000000000000" pitchFamily="18" charset="-128"/>
                <a:ea typeface="HGP明朝B" panose="02020800000000000000" pitchFamily="18" charset="-128"/>
              </a:rPr>
              <a:t>仮説検証</a:t>
            </a:r>
            <a:endParaRPr lang="x-none" altLang="x-none" sz="1800">
              <a:solidFill>
                <a:srgbClr val="000000"/>
              </a:solidFill>
              <a:latin typeface="HGP明朝B" panose="02020800000000000000" pitchFamily="18" charset="-128"/>
              <a:ea typeface="HGP明朝B" panose="02020800000000000000" pitchFamily="18" charset="-128"/>
            </a:endParaRPr>
          </a:p>
        </p:txBody>
      </p:sp>
      <p:pic>
        <p:nvPicPr>
          <p:cNvPr id="6" name="図 5" descr="スクリーンショット 2016-12-11 19.46.03.png"/>
          <p:cNvPicPr>
            <a:picLocks noChangeAspect="1"/>
          </p:cNvPicPr>
          <p:nvPr/>
        </p:nvPicPr>
        <p:blipFill rotWithShape="1">
          <a:blip r:embed="rId3" cstate="email">
            <a:extLst>
              <a:ext uri="{28A0092B-C50C-407E-A947-70E740481C1C}">
                <a14:useLocalDpi xmlns:a14="http://schemas.microsoft.com/office/drawing/2010/main" val="0"/>
              </a:ext>
            </a:extLst>
          </a:blip>
          <a:srcRect/>
          <a:stretch/>
        </p:blipFill>
        <p:spPr>
          <a:xfrm>
            <a:off x="1" y="2727106"/>
            <a:ext cx="9144000" cy="3729918"/>
          </a:xfrm>
          <a:prstGeom prst="rect">
            <a:avLst/>
          </a:prstGeom>
        </p:spPr>
      </p:pic>
    </p:spTree>
    <p:extLst>
      <p:ext uri="{BB962C8B-B14F-4D97-AF65-F5344CB8AC3E}">
        <p14:creationId xmlns:p14="http://schemas.microsoft.com/office/powerpoint/2010/main" val="2329359942"/>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x-none" altLang="x-none">
                <a:latin typeface="HGP明朝B" panose="02020800000000000000" pitchFamily="18" charset="-128"/>
                <a:ea typeface="HGP明朝B" panose="02020800000000000000" pitchFamily="18" charset="-128"/>
              </a:rPr>
              <a:t>検証について</a:t>
            </a:r>
          </a:p>
        </p:txBody>
      </p:sp>
      <p:sp>
        <p:nvSpPr>
          <p:cNvPr id="3" name="コンテンツ プレースホルダー 2"/>
          <p:cNvSpPr>
            <a:spLocks noGrp="1"/>
          </p:cNvSpPr>
          <p:nvPr>
            <p:ph idx="1"/>
          </p:nvPr>
        </p:nvSpPr>
        <p:spPr/>
        <p:txBody>
          <a:bodyPr vert="horz" lIns="91440" tIns="45720" rIns="91440" bIns="45720" rtlCol="0" anchor="t">
            <a:normAutofit/>
          </a:bodyPr>
          <a:lstStyle/>
          <a:p>
            <a:r>
              <a:rPr kumimoji="1" lang="ja-JP" altLang="en-US" sz="2400">
                <a:latin typeface="HGP明朝B" panose="02020800000000000000" pitchFamily="18" charset="-128"/>
                <a:ea typeface="HGP明朝B" panose="02020800000000000000" pitchFamily="18" charset="-128"/>
              </a:rPr>
              <a:t>習慣と嗜好が共に一つの同じジャンルを選択している人を除外した。</a:t>
            </a:r>
          </a:p>
          <a:p>
            <a:pPr marL="0" indent="0">
              <a:buNone/>
            </a:pPr>
            <a:r>
              <a:rPr kumimoji="1" lang="ja-JP" altLang="en-US" sz="2400">
                <a:latin typeface="HGP明朝B" panose="02020800000000000000" pitchFamily="18" charset="-128"/>
                <a:ea typeface="HGP明朝B" panose="02020800000000000000" pitchFamily="18" charset="-128"/>
              </a:rPr>
              <a:t>　→習慣外で嗜好内のジャンルが特定できないため</a:t>
            </a:r>
          </a:p>
          <a:p>
            <a:pPr marL="0" indent="0">
              <a:buNone/>
            </a:pPr>
            <a:endParaRPr kumimoji="1" lang="ja-JP" altLang="en-US" sz="2400">
              <a:latin typeface="HGP明朝B" panose="02020800000000000000" pitchFamily="18" charset="-128"/>
              <a:ea typeface="HGP明朝B" panose="02020800000000000000" pitchFamily="18" charset="-128"/>
            </a:endParaRPr>
          </a:p>
          <a:p>
            <a:r>
              <a:rPr kumimoji="1" lang="ja-JP" altLang="en-US" sz="2400">
                <a:latin typeface="HGP明朝B" panose="02020800000000000000" pitchFamily="18" charset="-128"/>
                <a:ea typeface="HGP明朝B" panose="02020800000000000000" pitchFamily="18" charset="-128"/>
              </a:rPr>
              <a:t>最初にジャンルから映画作品を探していない人を除外した。</a:t>
            </a:r>
          </a:p>
          <a:p>
            <a:pPr marL="0" indent="0">
              <a:buNone/>
            </a:pPr>
            <a:r>
              <a:rPr kumimoji="1" lang="ja-JP" altLang="en-US" sz="2400" dirty="0">
                <a:latin typeface="HGP明朝B" panose="02020800000000000000" pitchFamily="18" charset="-128"/>
                <a:ea typeface="HGP明朝B" panose="02020800000000000000" pitchFamily="18" charset="-128"/>
              </a:rPr>
              <a:t>　</a:t>
            </a:r>
            <a:r>
              <a:rPr kumimoji="1" lang="ja-JP" altLang="en-US" sz="2400">
                <a:latin typeface="HGP明朝B" panose="02020800000000000000" pitchFamily="18" charset="-128"/>
                <a:ea typeface="HGP明朝B" panose="02020800000000000000" pitchFamily="18" charset="-128"/>
              </a:rPr>
              <a:t>→提示する作品をジャンルで絞っているため</a:t>
            </a:r>
          </a:p>
          <a:p>
            <a:pPr marL="0" indent="0">
              <a:buNone/>
            </a:pPr>
            <a:endParaRPr kumimoji="1" lang="ja-JP" altLang="en-US" sz="2400">
              <a:latin typeface="HGP明朝B" panose="02020800000000000000" pitchFamily="18" charset="-128"/>
              <a:ea typeface="HGP明朝B" panose="02020800000000000000" pitchFamily="18" charset="-128"/>
            </a:endParaRPr>
          </a:p>
          <a:p>
            <a:r>
              <a:rPr kumimoji="1" lang="ja-JP" altLang="en-US" sz="2400">
                <a:latin typeface="HGP明朝B" panose="02020800000000000000" pitchFamily="18" charset="-128"/>
                <a:ea typeface="HGP明朝B" panose="02020800000000000000" pitchFamily="18" charset="-128"/>
              </a:rPr>
              <a:t>回答者が過去に観たことがある作品は対象外とした。</a:t>
            </a:r>
          </a:p>
          <a:p>
            <a:pPr marL="0" indent="0">
              <a:buNone/>
            </a:pPr>
            <a:r>
              <a:rPr kumimoji="1" lang="ja-JP" altLang="en-US" sz="2400" dirty="0">
                <a:latin typeface="HGP明朝B" panose="02020800000000000000" pitchFamily="18" charset="-128"/>
                <a:ea typeface="HGP明朝B" panose="02020800000000000000" pitchFamily="18" charset="-128"/>
              </a:rPr>
              <a:t>　</a:t>
            </a:r>
            <a:r>
              <a:rPr kumimoji="1" lang="ja-JP" altLang="en-US" sz="2400">
                <a:latin typeface="HGP明朝B" panose="02020800000000000000" pitchFamily="18" charset="-128"/>
                <a:ea typeface="HGP明朝B" panose="02020800000000000000" pitchFamily="18" charset="-128"/>
              </a:rPr>
              <a:t>→検証対象とする作品の条件をそろえるため</a:t>
            </a:r>
          </a:p>
          <a:p>
            <a:endParaRPr kumimoji="1" lang="ja-JP" altLang="en-US">
              <a:latin typeface="HGP明朝B" panose="02020800000000000000" pitchFamily="18" charset="-128"/>
              <a:ea typeface="HGP明朝B" panose="02020800000000000000" pitchFamily="18" charset="-128"/>
            </a:endParaRPr>
          </a:p>
          <a:p>
            <a:pPr marL="0" indent="0">
              <a:buNone/>
            </a:pPr>
            <a:endParaRPr kumimoji="1" lang="ja-JP" altLang="en-US" sz="2400" dirty="0">
              <a:latin typeface="HGP明朝B" panose="02020800000000000000" pitchFamily="18" charset="-128"/>
              <a:ea typeface="HGP明朝B" panose="02020800000000000000" pitchFamily="18" charset="-128"/>
            </a:endParaRPr>
          </a:p>
        </p:txBody>
      </p:sp>
      <p:sp>
        <p:nvSpPr>
          <p:cNvPr id="4" name="スライド番号プレースホルダー 3"/>
          <p:cNvSpPr>
            <a:spLocks noGrp="1"/>
          </p:cNvSpPr>
          <p:nvPr>
            <p:ph type="sldNum" sz="quarter" idx="12"/>
          </p:nvPr>
        </p:nvSpPr>
        <p:spPr/>
        <p:txBody>
          <a:bodyPr/>
          <a:lstStyle/>
          <a:p>
            <a:fld id="{3716F7F3-095C-FF4D-AF29-008D5C28A395}" type="slidenum">
              <a:rPr kumimoji="1" lang="ja-JP" altLang="en-US" smtClean="0">
                <a:latin typeface="HGP明朝B" panose="02020800000000000000" pitchFamily="18" charset="-128"/>
                <a:ea typeface="HGP明朝B" panose="02020800000000000000" pitchFamily="18" charset="-128"/>
              </a:rPr>
              <a:t>43</a:t>
            </a:fld>
            <a:endParaRPr kumimoji="1" lang="ja-JP" altLang="en-US">
              <a:latin typeface="HGP明朝B" panose="02020800000000000000" pitchFamily="18" charset="-128"/>
              <a:ea typeface="HGP明朝B" panose="02020800000000000000" pitchFamily="18" charset="-128"/>
            </a:endParaRPr>
          </a:p>
        </p:txBody>
      </p:sp>
      <p:sp>
        <p:nvSpPr>
          <p:cNvPr id="5" name="タイトル 1"/>
          <p:cNvSpPr txBox="1">
            <a:spLocks/>
          </p:cNvSpPr>
          <p:nvPr/>
        </p:nvSpPr>
        <p:spPr>
          <a:xfrm>
            <a:off x="186905" y="43132"/>
            <a:ext cx="1176172" cy="493712"/>
          </a:xfrm>
          <a:prstGeom prst="rect">
            <a:avLst/>
          </a:prstGeom>
        </p:spPr>
        <p:txBody>
          <a:bodyPr vert="horz" lIns="91440" tIns="45720" rIns="91440" bIns="45720" rtlCol="0" anchor="ctr">
            <a:noAutofit/>
          </a:bodyPr>
          <a:lstStyle>
            <a:lvl1pPr algn="ctr" defTabSz="457200" rtl="0" eaLnBrk="1" latinLnBrk="0" hangingPunct="1">
              <a:spcBef>
                <a:spcPct val="0"/>
              </a:spcBef>
              <a:buNone/>
              <a:defRPr kumimoji="1" sz="4400" kern="1200">
                <a:solidFill>
                  <a:schemeClr val="tx1"/>
                </a:solidFill>
                <a:latin typeface="+mj-lt"/>
                <a:ea typeface="+mj-ea"/>
                <a:cs typeface="+mj-cs"/>
              </a:defRPr>
            </a:lvl1pPr>
          </a:lstStyle>
          <a:p>
            <a:r>
              <a:rPr lang="x-none" altLang="x-none" sz="1800">
                <a:latin typeface="HGP明朝B" panose="02020800000000000000" pitchFamily="18" charset="-128"/>
                <a:ea typeface="HGP明朝B" panose="02020800000000000000" pitchFamily="18" charset="-128"/>
              </a:rPr>
              <a:t>仮説検証</a:t>
            </a:r>
            <a:endParaRPr lang="x-none" altLang="x-none" sz="1800">
              <a:solidFill>
                <a:srgbClr val="000000"/>
              </a:solidFill>
              <a:latin typeface="HGP明朝B" panose="02020800000000000000" pitchFamily="18" charset="-128"/>
              <a:ea typeface="HGP明朝B" panose="02020800000000000000" pitchFamily="18" charset="-128"/>
            </a:endParaRPr>
          </a:p>
        </p:txBody>
      </p:sp>
    </p:spTree>
    <p:extLst>
      <p:ext uri="{BB962C8B-B14F-4D97-AF65-F5344CB8AC3E}">
        <p14:creationId xmlns:p14="http://schemas.microsoft.com/office/powerpoint/2010/main" val="2984309144"/>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p:cNvSpPr txBox="1"/>
          <p:nvPr/>
        </p:nvSpPr>
        <p:spPr>
          <a:xfrm>
            <a:off x="145773" y="247650"/>
            <a:ext cx="3856315" cy="584200"/>
          </a:xfrm>
          <a:prstGeom prst="rect">
            <a:avLst/>
          </a:prstGeom>
        </p:spPr>
        <p:txBody>
          <a:bodyPr rtlCol="0">
            <a:spAutoFit/>
          </a:bodyPr>
          <a:lstStyle/>
          <a:p>
            <a:pPr algn="ctr"/>
            <a:r>
              <a:rPr lang="x-none" altLang="x-none" sz="3200" dirty="0">
                <a:latin typeface="ＭＳ Ｐゴシック"/>
              </a:rPr>
              <a:t>参考文献・URL</a:t>
            </a:r>
            <a:endParaRPr lang="x-none" altLang="x-none" sz="4000" dirty="0">
              <a:solidFill>
                <a:srgbClr val="000000"/>
              </a:solidFill>
              <a:latin typeface="ＭＳ Ｐゴシック"/>
            </a:endParaRPr>
          </a:p>
        </p:txBody>
      </p:sp>
      <p:sp>
        <p:nvSpPr>
          <p:cNvPr id="3" name="スライド番号プレースホルダー 2"/>
          <p:cNvSpPr>
            <a:spLocks noGrp="1"/>
          </p:cNvSpPr>
          <p:nvPr>
            <p:ph type="sldNum" sz="quarter" idx="12"/>
          </p:nvPr>
        </p:nvSpPr>
        <p:spPr/>
        <p:txBody>
          <a:bodyPr/>
          <a:lstStyle/>
          <a:p>
            <a:fld id="{3716F7F3-095C-FF4D-AF29-008D5C28A395}" type="slidenum">
              <a:rPr kumimoji="1" lang="ja-JP" altLang="en-US" smtClean="0"/>
              <a:t>44</a:t>
            </a:fld>
            <a:endParaRPr kumimoji="1" lang="ja-JP" altLang="en-US"/>
          </a:p>
        </p:txBody>
      </p:sp>
      <p:sp>
        <p:nvSpPr>
          <p:cNvPr id="4" name="正方形/長方形 3"/>
          <p:cNvSpPr/>
          <p:nvPr/>
        </p:nvSpPr>
        <p:spPr>
          <a:xfrm>
            <a:off x="114300" y="1019175"/>
            <a:ext cx="8769838" cy="6340197"/>
          </a:xfrm>
          <a:prstGeom prst="rect">
            <a:avLst/>
          </a:prstGeom>
        </p:spPr>
        <p:txBody>
          <a:bodyPr wrap="square" anchor="t">
            <a:spAutoFit/>
          </a:bodyPr>
          <a:lstStyle/>
          <a:p>
            <a:r>
              <a:rPr lang="en-US" altLang="x-none" sz="1400" dirty="0">
                <a:latin typeface="HGP明朝B" panose="02020800000000000000" pitchFamily="18" charset="-128"/>
                <a:ea typeface="HGP明朝B" panose="02020800000000000000" pitchFamily="18" charset="-128"/>
              </a:rPr>
              <a:t>・</a:t>
            </a:r>
            <a:r>
              <a:rPr lang="x-none" altLang="x-none" sz="1400" dirty="0">
                <a:latin typeface="HGP明朝B" panose="02020800000000000000" pitchFamily="18" charset="-128"/>
                <a:ea typeface="HGP明朝B" panose="02020800000000000000" pitchFamily="18" charset="-128"/>
              </a:rPr>
              <a:t>村上知子,森紘一郎,折原良平（2009)</a:t>
            </a:r>
          </a:p>
          <a:p>
            <a:r>
              <a:rPr lang="x-none" altLang="x-none" sz="1400" dirty="0">
                <a:latin typeface="HGP明朝B" panose="02020800000000000000" pitchFamily="18" charset="-128"/>
                <a:ea typeface="HGP明朝B" panose="02020800000000000000" pitchFamily="18" charset="-128"/>
              </a:rPr>
              <a:t>『推薦の意外性向上のための手法とその評価』「人口知能学会論文誌」,Vol.24　No.5P428-436.</a:t>
            </a:r>
          </a:p>
          <a:p>
            <a:r>
              <a:rPr lang="en-US" altLang="x-none" sz="1400" dirty="0">
                <a:latin typeface="HGP明朝B" panose="02020800000000000000" pitchFamily="18" charset="-128"/>
                <a:ea typeface="HGP明朝B" panose="02020800000000000000" pitchFamily="18" charset="-128"/>
              </a:rPr>
              <a:t>・</a:t>
            </a:r>
            <a:r>
              <a:rPr lang="x-none" altLang="x-none" sz="1400" dirty="0">
                <a:latin typeface="HGP明朝B" panose="02020800000000000000" pitchFamily="18" charset="-128"/>
                <a:ea typeface="HGP明朝B" panose="02020800000000000000" pitchFamily="18" charset="-128"/>
              </a:rPr>
              <a:t>加藤由花,川口賢二,箱崎勝也（2005）　</a:t>
            </a:r>
          </a:p>
          <a:p>
            <a:r>
              <a:rPr lang="x-none" altLang="x-none" sz="1400" dirty="0">
                <a:latin typeface="HGP明朝B" panose="02020800000000000000" pitchFamily="18" charset="-128"/>
                <a:ea typeface="HGP明朝B" panose="02020800000000000000" pitchFamily="18" charset="-128"/>
              </a:rPr>
              <a:t>『オンラインショッピングを対象とした正確性と意外性のバランスを考慮したリコメンダシステム</a:t>
            </a:r>
            <a:r>
              <a:rPr lang="x-none" altLang="x-none" sz="1400" dirty="0" smtClean="0">
                <a:latin typeface="HGP明朝B" panose="02020800000000000000" pitchFamily="18" charset="-128"/>
                <a:ea typeface="HGP明朝B" panose="02020800000000000000" pitchFamily="18" charset="-128"/>
              </a:rPr>
              <a:t>』</a:t>
            </a:r>
            <a:endParaRPr lang="en-US" altLang="x-none" sz="1400" dirty="0" smtClean="0">
              <a:latin typeface="HGP明朝B" panose="02020800000000000000" pitchFamily="18" charset="-128"/>
              <a:ea typeface="HGP明朝B" panose="02020800000000000000" pitchFamily="18" charset="-128"/>
            </a:endParaRPr>
          </a:p>
          <a:p>
            <a:r>
              <a:rPr lang="x-none" altLang="x-none" sz="1400" dirty="0" smtClean="0">
                <a:latin typeface="HGP明朝B" panose="02020800000000000000" pitchFamily="18" charset="-128"/>
                <a:ea typeface="HGP明朝B" panose="02020800000000000000" pitchFamily="18" charset="-128"/>
              </a:rPr>
              <a:t>「</a:t>
            </a:r>
            <a:r>
              <a:rPr lang="x-none" altLang="x-none" sz="1400" dirty="0">
                <a:latin typeface="HGP明朝B" panose="02020800000000000000" pitchFamily="18" charset="-128"/>
                <a:ea typeface="HGP明朝B" panose="02020800000000000000" pitchFamily="18" charset="-128"/>
              </a:rPr>
              <a:t>情報処理学会論文誌」,Vol.46 No.SIG 13(TOD27).  </a:t>
            </a:r>
          </a:p>
          <a:p>
            <a:r>
              <a:rPr lang="en-US" altLang="x-none" sz="1400" dirty="0">
                <a:latin typeface="HGP明朝B" panose="02020800000000000000" pitchFamily="18" charset="-128"/>
                <a:ea typeface="HGP明朝B" panose="02020800000000000000" pitchFamily="18" charset="-128"/>
              </a:rPr>
              <a:t>・</a:t>
            </a:r>
            <a:r>
              <a:rPr lang="x-none" altLang="x-none" sz="1400" dirty="0">
                <a:latin typeface="HGP明朝B" panose="02020800000000000000" pitchFamily="18" charset="-128"/>
                <a:ea typeface="HGP明朝B" panose="02020800000000000000" pitchFamily="18" charset="-128"/>
              </a:rPr>
              <a:t>村上知子,森紘一郎,折原良平（2007)　</a:t>
            </a:r>
          </a:p>
          <a:p>
            <a:r>
              <a:rPr lang="x-none" altLang="x-none" sz="1400" dirty="0">
                <a:latin typeface="HGP明朝B" panose="02020800000000000000" pitchFamily="18" charset="-128"/>
                <a:ea typeface="HGP明朝B" panose="02020800000000000000" pitchFamily="18" charset="-128"/>
              </a:rPr>
              <a:t>『推薦結果の意外性を評価する指標の提案』 </a:t>
            </a:r>
            <a:r>
              <a:rPr lang="ja-JP" altLang="en-US" sz="1400" dirty="0" smtClean="0">
                <a:latin typeface="HGP明朝B" panose="02020800000000000000" pitchFamily="18" charset="-128"/>
                <a:ea typeface="HGP明朝B" panose="02020800000000000000" pitchFamily="18" charset="-128"/>
              </a:rPr>
              <a:t>　</a:t>
            </a:r>
            <a:r>
              <a:rPr lang="x-none" altLang="x-none" sz="1400" dirty="0" smtClean="0">
                <a:latin typeface="HGP明朝B" panose="02020800000000000000" pitchFamily="18" charset="-128"/>
                <a:ea typeface="HGP明朝B" panose="02020800000000000000" pitchFamily="18" charset="-128"/>
              </a:rPr>
              <a:t>株式会社東芝 </a:t>
            </a:r>
            <a:r>
              <a:rPr lang="x-none" altLang="x-none" sz="1400" dirty="0">
                <a:latin typeface="HGP明朝B" panose="02020800000000000000" pitchFamily="18" charset="-128"/>
                <a:ea typeface="HGP明朝B" panose="02020800000000000000" pitchFamily="18" charset="-128"/>
              </a:rPr>
              <a:t>研究開発センター. </a:t>
            </a:r>
          </a:p>
          <a:p>
            <a:r>
              <a:rPr lang="en-US" altLang="x-none" sz="1400" dirty="0">
                <a:latin typeface="HGP明朝B" panose="02020800000000000000" pitchFamily="18" charset="-128"/>
                <a:ea typeface="HGP明朝B" panose="02020800000000000000" pitchFamily="18" charset="-128"/>
              </a:rPr>
              <a:t>・</a:t>
            </a:r>
            <a:r>
              <a:rPr lang="x-none" altLang="x-none" sz="1400" dirty="0">
                <a:latin typeface="HGP明朝B" panose="02020800000000000000" pitchFamily="18" charset="-128"/>
                <a:ea typeface="HGP明朝B" panose="02020800000000000000" pitchFamily="18" charset="-128"/>
              </a:rPr>
              <a:t>福島良典,吉田宏司（2012)　</a:t>
            </a:r>
          </a:p>
          <a:p>
            <a:r>
              <a:rPr lang="x-none" altLang="x-none" sz="1400" dirty="0">
                <a:latin typeface="HGP明朝B" panose="02020800000000000000" pitchFamily="18" charset="-128"/>
                <a:ea typeface="HGP明朝B" panose="02020800000000000000" pitchFamily="18" charset="-128"/>
              </a:rPr>
              <a:t>『多様性と意外性を考慮したリコメンドエンジン』 ,東京大学大学院工学研究科. </a:t>
            </a:r>
          </a:p>
          <a:p>
            <a:r>
              <a:rPr lang="en-US" altLang="x-none" sz="1400" dirty="0">
                <a:latin typeface="HGP明朝B" panose="02020800000000000000" pitchFamily="18" charset="-128"/>
                <a:ea typeface="HGP明朝B" panose="02020800000000000000" pitchFamily="18" charset="-128"/>
              </a:rPr>
              <a:t>・</a:t>
            </a:r>
            <a:r>
              <a:rPr lang="x-none" altLang="x-none" sz="1400" dirty="0">
                <a:latin typeface="HGP明朝B" panose="02020800000000000000" pitchFamily="18" charset="-128"/>
                <a:ea typeface="HGP明朝B" panose="02020800000000000000" pitchFamily="18" charset="-128"/>
              </a:rPr>
              <a:t>住元宗一朗,中川博之,田原康之,大須賀昭彦（2011)　</a:t>
            </a:r>
          </a:p>
          <a:p>
            <a:r>
              <a:rPr lang="x-none" altLang="x-none" sz="1400" dirty="0">
                <a:latin typeface="HGP明朝B" panose="02020800000000000000" pitchFamily="18" charset="-128"/>
                <a:ea typeface="HGP明朝B" panose="02020800000000000000" pitchFamily="18" charset="-128"/>
              </a:rPr>
              <a:t>『未知性と意外性を考慮したイラスト推薦システムの提案』,情報処理学会 インタラクション.</a:t>
            </a:r>
          </a:p>
          <a:p>
            <a:r>
              <a:rPr lang="en-US" altLang="x-none" sz="1400" dirty="0">
                <a:latin typeface="HGP明朝B" panose="02020800000000000000" pitchFamily="18" charset="-128"/>
                <a:ea typeface="HGP明朝B" panose="02020800000000000000" pitchFamily="18" charset="-128"/>
              </a:rPr>
              <a:t>・</a:t>
            </a:r>
            <a:r>
              <a:rPr lang="x-none" altLang="x-none" sz="1400" dirty="0">
                <a:latin typeface="HGP明朝B" panose="02020800000000000000" pitchFamily="18" charset="-128"/>
                <a:ea typeface="HGP明朝B" panose="02020800000000000000" pitchFamily="18" charset="-128"/>
              </a:rPr>
              <a:t>清水拓也,土方嘉徳,西田正吾（2007)　</a:t>
            </a:r>
          </a:p>
          <a:p>
            <a:r>
              <a:rPr lang="x-none" altLang="x-none" sz="1400" dirty="0">
                <a:latin typeface="HGP明朝B" panose="02020800000000000000" pitchFamily="18" charset="-128"/>
                <a:ea typeface="HGP明朝B" panose="02020800000000000000" pitchFamily="18" charset="-128"/>
              </a:rPr>
              <a:t>『発見性を考慮した協調フィルタリングアルゴリズムに関する複数方式の検討』,大阪大学大学院.</a:t>
            </a:r>
          </a:p>
          <a:p>
            <a:r>
              <a:rPr lang="en-US" altLang="x-none" sz="1400" dirty="0">
                <a:latin typeface="HGP明朝B" panose="02020800000000000000" pitchFamily="18" charset="-128"/>
                <a:ea typeface="HGP明朝B" panose="02020800000000000000" pitchFamily="18" charset="-128"/>
              </a:rPr>
              <a:t>・</a:t>
            </a:r>
            <a:r>
              <a:rPr lang="x-none" altLang="x-none" sz="1400" dirty="0">
                <a:latin typeface="HGP明朝B" panose="02020800000000000000" pitchFamily="18" charset="-128"/>
                <a:ea typeface="HGP明朝B" panose="02020800000000000000" pitchFamily="18" charset="-128"/>
              </a:rPr>
              <a:t>大豆生田久志,佐藤宏紀,小林亜樹（2011）</a:t>
            </a:r>
          </a:p>
          <a:p>
            <a:r>
              <a:rPr lang="en-US" altLang="ja-JP" sz="1400" dirty="0">
                <a:latin typeface="HGP明朝B" panose="02020800000000000000" pitchFamily="18" charset="-128"/>
                <a:ea typeface="HGP明朝B" panose="02020800000000000000" pitchFamily="18" charset="-128"/>
              </a:rPr>
              <a:t>『</a:t>
            </a:r>
            <a:r>
              <a:rPr lang="x-none" altLang="x-none" sz="1400" dirty="0">
                <a:latin typeface="HGP明朝B" panose="02020800000000000000" pitchFamily="18" charset="-128"/>
                <a:ea typeface="HGP明朝B" panose="02020800000000000000" pitchFamily="18" charset="-128"/>
              </a:rPr>
              <a:t>嗜好と異なる推薦による購買を後押しする商品推薦手法</a:t>
            </a:r>
            <a:r>
              <a:rPr lang="en-US" altLang="ja-JP" sz="1400" dirty="0">
                <a:latin typeface="HGP明朝B" panose="02020800000000000000" pitchFamily="18" charset="-128"/>
                <a:ea typeface="HGP明朝B" panose="02020800000000000000" pitchFamily="18" charset="-128"/>
              </a:rPr>
              <a:t>』,情報処理学会第73回全国大会</a:t>
            </a:r>
            <a:r>
              <a:rPr lang="en-US" altLang="ja-JP" sz="1400" dirty="0" smtClean="0">
                <a:latin typeface="HGP明朝B" panose="02020800000000000000" pitchFamily="18" charset="-128"/>
                <a:ea typeface="HGP明朝B" panose="02020800000000000000" pitchFamily="18" charset="-128"/>
              </a:rPr>
              <a:t>.</a:t>
            </a:r>
          </a:p>
          <a:p>
            <a:pPr lvl="0"/>
            <a:r>
              <a:rPr lang="ja-JP" altLang="en-US" sz="1400" spc="-150" dirty="0">
                <a:solidFill>
                  <a:prstClr val="black"/>
                </a:solidFill>
                <a:latin typeface="HGP明朝B" panose="02020800000000000000" pitchFamily="18" charset="-128"/>
                <a:ea typeface="HGP明朝B" panose="02020800000000000000" pitchFamily="18" charset="-128"/>
              </a:rPr>
              <a:t>・清水聰（2004）</a:t>
            </a:r>
            <a:r>
              <a:rPr lang="en-US" altLang="ja-JP" sz="1400" spc="-150" dirty="0">
                <a:solidFill>
                  <a:prstClr val="black"/>
                </a:solidFill>
                <a:latin typeface="HGP明朝B" panose="02020800000000000000" pitchFamily="18" charset="-128"/>
                <a:ea typeface="HGP明朝B" panose="02020800000000000000" pitchFamily="18" charset="-128"/>
              </a:rPr>
              <a:t> </a:t>
            </a:r>
            <a:endParaRPr lang="en-US" altLang="ja-JP" sz="1400" spc="-150" dirty="0">
              <a:latin typeface="HGP明朝B" panose="02020800000000000000" pitchFamily="18" charset="-128"/>
              <a:ea typeface="HGP明朝B" panose="02020800000000000000" pitchFamily="18" charset="-128"/>
            </a:endParaRPr>
          </a:p>
          <a:p>
            <a:r>
              <a:rPr lang="en-US" altLang="ja-JP" sz="1400" spc="-150" dirty="0">
                <a:solidFill>
                  <a:prstClr val="black"/>
                </a:solidFill>
                <a:latin typeface="HGP明朝B" panose="02020800000000000000" pitchFamily="18" charset="-128"/>
                <a:ea typeface="HGP明朝B" panose="02020800000000000000" pitchFamily="18" charset="-128"/>
              </a:rPr>
              <a:t>『</a:t>
            </a:r>
            <a:r>
              <a:rPr lang="ja-JP" altLang="en-US" sz="1400" spc="-150" dirty="0">
                <a:solidFill>
                  <a:prstClr val="black"/>
                </a:solidFill>
                <a:latin typeface="HGP明朝B" panose="02020800000000000000" pitchFamily="18" charset="-128"/>
                <a:ea typeface="HGP明朝B" panose="02020800000000000000" pitchFamily="18" charset="-128"/>
              </a:rPr>
              <a:t>知識カテゴリーの実証研究</a:t>
            </a:r>
            <a:r>
              <a:rPr lang="en-US" altLang="ja-JP" sz="1400" spc="-150" dirty="0">
                <a:solidFill>
                  <a:prstClr val="black"/>
                </a:solidFill>
                <a:latin typeface="HGP明朝B" panose="02020800000000000000" pitchFamily="18" charset="-128"/>
                <a:ea typeface="HGP明朝B" panose="02020800000000000000" pitchFamily="18" charset="-128"/>
              </a:rPr>
              <a:t>』,「消費者行動研究」,Vol.10 No.1,2</a:t>
            </a:r>
            <a:r>
              <a:rPr lang="en-US" altLang="ja-JP" sz="1400" spc="-150" dirty="0" smtClean="0">
                <a:solidFill>
                  <a:prstClr val="black"/>
                </a:solidFill>
                <a:latin typeface="HGP明朝B" panose="02020800000000000000" pitchFamily="18" charset="-128"/>
                <a:ea typeface="HGP明朝B" panose="02020800000000000000" pitchFamily="18" charset="-128"/>
              </a:rPr>
              <a:t>.</a:t>
            </a:r>
          </a:p>
          <a:p>
            <a:endParaRPr lang="en-US" altLang="ja-JP" sz="1400" spc="-150" dirty="0">
              <a:solidFill>
                <a:prstClr val="black"/>
              </a:solidFill>
              <a:latin typeface="HGP明朝B" panose="02020800000000000000" pitchFamily="18" charset="-128"/>
              <a:ea typeface="HGP明朝B" panose="02020800000000000000" pitchFamily="18" charset="-128"/>
            </a:endParaRPr>
          </a:p>
          <a:p>
            <a:r>
              <a:rPr lang="ja-JP" altLang="en-US" sz="1400" spc="-150" dirty="0">
                <a:solidFill>
                  <a:prstClr val="black"/>
                </a:solidFill>
                <a:latin typeface="HGP明朝B" panose="02020800000000000000" pitchFamily="18" charset="-128"/>
                <a:ea typeface="HGP明朝B" panose="02020800000000000000" pitchFamily="18" charset="-128"/>
              </a:rPr>
              <a:t>・</a:t>
            </a:r>
            <a:r>
              <a:rPr lang="en-US" altLang="ja-JP" sz="1400" spc="-150" dirty="0">
                <a:solidFill>
                  <a:prstClr val="black"/>
                </a:solidFill>
                <a:latin typeface="HGP明朝B" panose="02020800000000000000" pitchFamily="18" charset="-128"/>
                <a:ea typeface="HGP明朝B" panose="02020800000000000000" pitchFamily="18" charset="-128"/>
              </a:rPr>
              <a:t>goo</a:t>
            </a:r>
            <a:r>
              <a:rPr lang="ja-JP" altLang="en-US" sz="1400" spc="-150" dirty="0">
                <a:solidFill>
                  <a:prstClr val="black"/>
                </a:solidFill>
                <a:latin typeface="HGP明朝B" panose="02020800000000000000" pitchFamily="18" charset="-128"/>
                <a:ea typeface="HGP明朝B" panose="02020800000000000000" pitchFamily="18" charset="-128"/>
              </a:rPr>
              <a:t>辞書　</a:t>
            </a:r>
            <a:r>
              <a:rPr lang="x-none" altLang="x-none" sz="1400" spc="-150" dirty="0">
                <a:solidFill>
                  <a:prstClr val="black"/>
                </a:solidFill>
                <a:latin typeface="HGP明朝B" panose="02020800000000000000" pitchFamily="18" charset="-128"/>
                <a:ea typeface="HGP明朝B" panose="02020800000000000000" pitchFamily="18" charset="-128"/>
              </a:rPr>
              <a:t>http://dictionary.goo.ne.jp/jn/270523/meaning/m0u/</a:t>
            </a:r>
            <a:endParaRPr lang="x-none" altLang="x-none" sz="1400" spc="-150" dirty="0">
              <a:latin typeface="HGP明朝B" panose="02020800000000000000" pitchFamily="18" charset="-128"/>
              <a:ea typeface="HGP明朝B" panose="02020800000000000000" pitchFamily="18" charset="-128"/>
            </a:endParaRPr>
          </a:p>
          <a:p>
            <a:r>
              <a:rPr lang="ja-JP" altLang="en-US" sz="1400" spc="-150" dirty="0">
                <a:latin typeface="HGP明朝B" panose="02020800000000000000" pitchFamily="18" charset="-128"/>
                <a:ea typeface="HGP明朝B" panose="02020800000000000000" pitchFamily="18" charset="-128"/>
              </a:rPr>
              <a:t>・サチラボ　</a:t>
            </a:r>
            <a:r>
              <a:rPr lang="x-none" altLang="x-none" sz="1400" spc="-150" dirty="0">
                <a:latin typeface="HGP明朝B" panose="02020800000000000000" pitchFamily="18" charset="-128"/>
                <a:ea typeface="HGP明朝B" panose="02020800000000000000" pitchFamily="18" charset="-128"/>
              </a:rPr>
              <a:t>http://sxdlab.com/article/Survey_VodandRental</a:t>
            </a:r>
          </a:p>
          <a:p>
            <a:r>
              <a:rPr lang="ja-JP" altLang="en-US" sz="1400" spc="-150" dirty="0">
                <a:latin typeface="HGP明朝B" panose="02020800000000000000" pitchFamily="18" charset="-128"/>
                <a:ea typeface="HGP明朝B" panose="02020800000000000000" pitchFamily="18" charset="-128"/>
              </a:rPr>
              <a:t>・多チャンネル放送の現状と課題 2015-2016</a:t>
            </a:r>
            <a:r>
              <a:rPr lang="en-US" altLang="x-none" sz="1400" spc="-150" dirty="0">
                <a:latin typeface="HGP明朝B" panose="02020800000000000000" pitchFamily="18" charset="-128"/>
                <a:ea typeface="HGP明朝B" panose="02020800000000000000" pitchFamily="18" charset="-128"/>
              </a:rPr>
              <a:t> www.eiseihoso.org/labo/open/201606.pdf</a:t>
            </a:r>
          </a:p>
          <a:p>
            <a:pPr lvl="0"/>
            <a:r>
              <a:rPr lang="ja-JP" altLang="en-US" sz="1400" spc="-150" dirty="0">
                <a:latin typeface="HGP明朝B" panose="02020800000000000000" pitchFamily="18" charset="-128"/>
                <a:ea typeface="HGP明朝B" panose="02020800000000000000" pitchFamily="18" charset="-128"/>
              </a:rPr>
              <a:t>・山根一郎（2005）</a:t>
            </a:r>
          </a:p>
          <a:p>
            <a:pPr lvl="0"/>
            <a:r>
              <a:rPr lang="ja-JP" altLang="en-US" sz="1400" spc="-150" dirty="0">
                <a:latin typeface="HGP明朝B" panose="02020800000000000000" pitchFamily="18" charset="-128"/>
                <a:ea typeface="HGP明朝B" panose="02020800000000000000" pitchFamily="18" charset="-128"/>
              </a:rPr>
              <a:t>『「驚き」の現象学</a:t>
            </a:r>
            <a:r>
              <a:rPr lang="ja-JP" altLang="en-US" sz="1400" spc="-150" dirty="0" smtClean="0">
                <a:latin typeface="HGP明朝B" panose="02020800000000000000" pitchFamily="18" charset="-128"/>
                <a:ea typeface="HGP明朝B" panose="02020800000000000000" pitchFamily="18" charset="-128"/>
              </a:rPr>
              <a:t>』　,</a:t>
            </a:r>
            <a:r>
              <a:rPr lang="ja-JP" altLang="en-US" sz="1400" spc="-150" dirty="0">
                <a:latin typeface="HGP明朝B" panose="02020800000000000000" pitchFamily="18" charset="-128"/>
                <a:ea typeface="HGP明朝B" panose="02020800000000000000" pitchFamily="18" charset="-128"/>
              </a:rPr>
              <a:t>「椙山女学園大学研究論集」</a:t>
            </a:r>
            <a:r>
              <a:rPr lang="ja-JP" altLang="en-US" sz="1400" spc="-150" dirty="0" smtClean="0">
                <a:latin typeface="HGP明朝B" panose="02020800000000000000" pitchFamily="18" charset="-128"/>
                <a:ea typeface="HGP明朝B" panose="02020800000000000000" pitchFamily="18" charset="-128"/>
              </a:rPr>
              <a:t>,　第36号　（</a:t>
            </a:r>
            <a:r>
              <a:rPr lang="ja-JP" altLang="en-US" sz="1400" spc="-150" dirty="0">
                <a:latin typeface="HGP明朝B" panose="02020800000000000000" pitchFamily="18" charset="-128"/>
                <a:ea typeface="HGP明朝B" panose="02020800000000000000" pitchFamily="18" charset="-128"/>
              </a:rPr>
              <a:t>人文科学篇）.</a:t>
            </a:r>
          </a:p>
          <a:p>
            <a:pPr lvl="0"/>
            <a:r>
              <a:rPr lang="ja-JP" altLang="en-US" sz="1400" spc="-150" dirty="0">
                <a:latin typeface="HGP明朝B" panose="02020800000000000000" pitchFamily="18" charset="-128"/>
                <a:ea typeface="HGP明朝B" panose="02020800000000000000" pitchFamily="18" charset="-128"/>
              </a:rPr>
              <a:t>・西田宗千佳（2015</a:t>
            </a:r>
            <a:r>
              <a:rPr lang="ja-JP" altLang="en-US" sz="1400" spc="-150" dirty="0" smtClean="0">
                <a:latin typeface="HGP明朝B" panose="02020800000000000000" pitchFamily="18" charset="-128"/>
                <a:ea typeface="HGP明朝B" panose="02020800000000000000" pitchFamily="18" charset="-128"/>
              </a:rPr>
              <a:t>）　『</a:t>
            </a:r>
            <a:r>
              <a:rPr lang="ja-JP" altLang="en-US" sz="1400" spc="-150" dirty="0">
                <a:latin typeface="HGP明朝B" panose="02020800000000000000" pitchFamily="18" charset="-128"/>
                <a:ea typeface="HGP明朝B" panose="02020800000000000000" pitchFamily="18" charset="-128"/>
              </a:rPr>
              <a:t>ネットフリックスの時代　</a:t>
            </a:r>
            <a:r>
              <a:rPr lang="en-US" altLang="ja-JP" sz="1400" spc="-150" dirty="0">
                <a:latin typeface="HGP明朝B" panose="02020800000000000000" pitchFamily="18" charset="-128"/>
                <a:ea typeface="HGP明朝B" panose="02020800000000000000" pitchFamily="18" charset="-128"/>
              </a:rPr>
              <a:t>“</a:t>
            </a:r>
            <a:r>
              <a:rPr lang="ja-JP" altLang="en-US" sz="1400" spc="-150" dirty="0">
                <a:latin typeface="HGP明朝B" panose="02020800000000000000" pitchFamily="18" charset="-128"/>
                <a:ea typeface="HGP明朝B" panose="02020800000000000000" pitchFamily="18" charset="-128"/>
              </a:rPr>
              <a:t>配信とスマホがテレビを変える</a:t>
            </a:r>
            <a:r>
              <a:rPr lang="en-US" altLang="ja-JP" sz="1400" spc="-150" dirty="0" smtClean="0">
                <a:latin typeface="HGP明朝B" panose="02020800000000000000" pitchFamily="18" charset="-128"/>
                <a:ea typeface="HGP明朝B" panose="02020800000000000000" pitchFamily="18" charset="-128"/>
              </a:rPr>
              <a:t>”』,</a:t>
            </a:r>
            <a:r>
              <a:rPr lang="ja-JP" altLang="en-US" sz="1400" spc="-150" dirty="0" smtClean="0">
                <a:latin typeface="HGP明朝B" panose="02020800000000000000" pitchFamily="18" charset="-128"/>
                <a:ea typeface="HGP明朝B" panose="02020800000000000000" pitchFamily="18" charset="-128"/>
              </a:rPr>
              <a:t>　</a:t>
            </a:r>
            <a:r>
              <a:rPr lang="en-US" altLang="ja-JP" sz="1400" spc="-150" dirty="0" err="1" smtClean="0">
                <a:latin typeface="HGP明朝B" panose="02020800000000000000" pitchFamily="18" charset="-128"/>
                <a:ea typeface="HGP明朝B" panose="02020800000000000000" pitchFamily="18" charset="-128"/>
              </a:rPr>
              <a:t>講談社</a:t>
            </a:r>
            <a:r>
              <a:rPr lang="en-US" altLang="ja-JP" sz="1400" spc="-150" dirty="0">
                <a:latin typeface="HGP明朝B" panose="02020800000000000000" pitchFamily="18" charset="-128"/>
                <a:ea typeface="HGP明朝B" panose="02020800000000000000" pitchFamily="18" charset="-128"/>
              </a:rPr>
              <a:t>.</a:t>
            </a:r>
          </a:p>
          <a:p>
            <a:pPr lvl="0"/>
            <a:r>
              <a:rPr lang="ja-JP" altLang="en-US" sz="1400" spc="-150" dirty="0">
                <a:latin typeface="HGP明朝B" panose="02020800000000000000" pitchFamily="18" charset="-128"/>
                <a:ea typeface="HGP明朝B" panose="02020800000000000000" pitchFamily="18" charset="-128"/>
              </a:rPr>
              <a:t>・境治『拡散するテレビ　</a:t>
            </a:r>
            <a:r>
              <a:rPr lang="en-US" altLang="ja-JP" sz="1400" spc="-150" dirty="0">
                <a:latin typeface="HGP明朝B" panose="02020800000000000000" pitchFamily="18" charset="-128"/>
                <a:ea typeface="HGP明朝B" panose="02020800000000000000" pitchFamily="18" charset="-128"/>
              </a:rPr>
              <a:t>“</a:t>
            </a:r>
            <a:r>
              <a:rPr lang="ja-JP" altLang="en-US" sz="1400" spc="-150" dirty="0">
                <a:latin typeface="HGP明朝B" panose="02020800000000000000" pitchFamily="18" charset="-128"/>
                <a:ea typeface="HGP明朝B" panose="02020800000000000000" pitchFamily="18" charset="-128"/>
              </a:rPr>
              <a:t>広告と動画とコンテンツビジネスの未来</a:t>
            </a:r>
            <a:r>
              <a:rPr lang="en-US" altLang="ja-JP" sz="1400" spc="-150" dirty="0">
                <a:latin typeface="HGP明朝B" panose="02020800000000000000" pitchFamily="18" charset="-128"/>
                <a:ea typeface="HGP明朝B" panose="02020800000000000000" pitchFamily="18" charset="-128"/>
              </a:rPr>
              <a:t>”</a:t>
            </a:r>
            <a:r>
              <a:rPr lang="ja-JP" altLang="en-US" sz="1400" spc="-150" dirty="0">
                <a:latin typeface="HGP明朝B" panose="02020800000000000000" pitchFamily="18" charset="-128"/>
                <a:ea typeface="HGP明朝B" panose="02020800000000000000" pitchFamily="18" charset="-128"/>
              </a:rPr>
              <a:t>』</a:t>
            </a:r>
            <a:r>
              <a:rPr lang="en-US" altLang="ja-JP" sz="1400" spc="-150" dirty="0" smtClean="0">
                <a:latin typeface="HGP明朝B" panose="02020800000000000000" pitchFamily="18" charset="-128"/>
                <a:ea typeface="HGP明朝B" panose="02020800000000000000" pitchFamily="18" charset="-128"/>
              </a:rPr>
              <a:t>,</a:t>
            </a:r>
            <a:r>
              <a:rPr lang="ja-JP" altLang="en-US" sz="1400" spc="-150" dirty="0" smtClean="0">
                <a:latin typeface="HGP明朝B" panose="02020800000000000000" pitchFamily="18" charset="-128"/>
                <a:ea typeface="HGP明朝B" panose="02020800000000000000" pitchFamily="18" charset="-128"/>
              </a:rPr>
              <a:t>　</a:t>
            </a:r>
            <a:r>
              <a:rPr lang="en-US" altLang="ja-JP" sz="1400" spc="-150" dirty="0" err="1" smtClean="0">
                <a:latin typeface="HGP明朝B" panose="02020800000000000000" pitchFamily="18" charset="-128"/>
                <a:ea typeface="HGP明朝B" panose="02020800000000000000" pitchFamily="18" charset="-128"/>
              </a:rPr>
              <a:t>宣伝会議</a:t>
            </a:r>
            <a:r>
              <a:rPr lang="en-US" altLang="ja-JP" sz="1400" spc="-150" dirty="0">
                <a:latin typeface="HGP明朝B" panose="02020800000000000000" pitchFamily="18" charset="-128"/>
                <a:ea typeface="HGP明朝B" panose="02020800000000000000" pitchFamily="18" charset="-128"/>
              </a:rPr>
              <a:t>.</a:t>
            </a:r>
          </a:p>
          <a:p>
            <a:pPr lvl="0"/>
            <a:endParaRPr lang="en-US" altLang="ja-JP" sz="1400" spc="-150" dirty="0">
              <a:latin typeface="HGP明朝B" panose="02020800000000000000" pitchFamily="18" charset="-128"/>
              <a:ea typeface="HGP明朝B" panose="02020800000000000000" pitchFamily="18" charset="-128"/>
            </a:endParaRPr>
          </a:p>
          <a:p>
            <a:pPr lvl="0"/>
            <a:endParaRPr lang="x-none" altLang="x-none" sz="1400" spc="-150" dirty="0">
              <a:latin typeface="HGP明朝B" panose="02020800000000000000" pitchFamily="18" charset="-128"/>
              <a:ea typeface="HGP明朝B" panose="02020800000000000000" pitchFamily="18" charset="-128"/>
            </a:endParaRPr>
          </a:p>
          <a:p>
            <a:endParaRPr lang="en-US" altLang="x-none" sz="1400" dirty="0">
              <a:latin typeface="HGP明朝B" panose="02020800000000000000" pitchFamily="18" charset="-128"/>
              <a:ea typeface="HGP明朝B" panose="02020800000000000000" pitchFamily="18" charset="-128"/>
            </a:endParaRPr>
          </a:p>
          <a:p>
            <a:endParaRPr lang="x-none" altLang="x-none" sz="1400" dirty="0">
              <a:latin typeface="HGP明朝B" panose="02020800000000000000" pitchFamily="18" charset="-128"/>
              <a:ea typeface="HGP明朝B" panose="02020800000000000000" pitchFamily="18" charset="-128"/>
            </a:endParaRPr>
          </a:p>
        </p:txBody>
      </p:sp>
    </p:spTree>
    <p:extLst>
      <p:ext uri="{BB962C8B-B14F-4D97-AF65-F5344CB8AC3E}">
        <p14:creationId xmlns:p14="http://schemas.microsoft.com/office/powerpoint/2010/main" val="234952079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角丸四角形 8"/>
          <p:cNvSpPr/>
          <p:nvPr/>
        </p:nvSpPr>
        <p:spPr>
          <a:xfrm>
            <a:off x="2850051" y="770141"/>
            <a:ext cx="2567659" cy="5883093"/>
          </a:xfrm>
          <a:prstGeom prst="roundRect">
            <a:avLst/>
          </a:prstGeom>
          <a:solidFill>
            <a:srgbClr val="FFFFFF"/>
          </a:solidFill>
        </p:spPr>
        <p:style>
          <a:lnRef idx="1">
            <a:schemeClr val="accent1"/>
          </a:lnRef>
          <a:fillRef idx="3">
            <a:schemeClr val="accent1"/>
          </a:fillRef>
          <a:effectRef idx="2">
            <a:schemeClr val="accent1"/>
          </a:effectRef>
          <a:fontRef idx="minor">
            <a:schemeClr val="lt1"/>
          </a:fontRef>
        </p:style>
        <p:txBody>
          <a:bodyPr rtlCol="0" anchor="ctr"/>
          <a:lstStyle/>
          <a:p>
            <a:pPr>
              <a:lnSpc>
                <a:spcPct val="50000"/>
              </a:lnSpc>
            </a:pPr>
            <a:endParaRPr kumimoji="1" lang="ja-JP" altLang="en-US" dirty="0">
              <a:solidFill>
                <a:srgbClr val="000000"/>
              </a:solidFill>
              <a:latin typeface="HG明朝B" panose="02020809000000000000" pitchFamily="17" charset="-128"/>
              <a:ea typeface="HG明朝B" panose="02020809000000000000" pitchFamily="17" charset="-128"/>
            </a:endParaRPr>
          </a:p>
        </p:txBody>
      </p:sp>
      <p:sp>
        <p:nvSpPr>
          <p:cNvPr id="7" name="角丸四角形 6"/>
          <p:cNvSpPr/>
          <p:nvPr/>
        </p:nvSpPr>
        <p:spPr>
          <a:xfrm>
            <a:off x="117671" y="770143"/>
            <a:ext cx="2514287" cy="5883092"/>
          </a:xfrm>
          <a:prstGeom prst="roundRect">
            <a:avLst/>
          </a:prstGeom>
          <a:solidFill>
            <a:schemeClr val="bg1"/>
          </a:solidFill>
        </p:spPr>
        <p:style>
          <a:lnRef idx="1">
            <a:schemeClr val="accent1"/>
          </a:lnRef>
          <a:fillRef idx="3">
            <a:schemeClr val="accent1"/>
          </a:fillRef>
          <a:effectRef idx="2">
            <a:schemeClr val="accent1"/>
          </a:effectRef>
          <a:fontRef idx="minor">
            <a:schemeClr val="lt1"/>
          </a:fontRef>
        </p:style>
        <p:txBody>
          <a:bodyPr rtlCol="0" anchor="ctr"/>
          <a:lstStyle/>
          <a:p>
            <a:pPr algn="ctr">
              <a:lnSpc>
                <a:spcPct val="0"/>
              </a:lnSpc>
            </a:pPr>
            <a:endParaRPr lang="en-US" altLang="ja-JP" sz="2000" dirty="0">
              <a:solidFill>
                <a:srgbClr val="3366FF"/>
              </a:solidFill>
              <a:latin typeface="HG明朝B" panose="02020809000000000000" pitchFamily="17" charset="-128"/>
              <a:ea typeface="HG明朝B" panose="02020809000000000000" pitchFamily="17" charset="-128"/>
            </a:endParaRPr>
          </a:p>
        </p:txBody>
      </p:sp>
      <p:sp>
        <p:nvSpPr>
          <p:cNvPr id="6" name="角丸四角形 5"/>
          <p:cNvSpPr/>
          <p:nvPr/>
        </p:nvSpPr>
        <p:spPr>
          <a:xfrm>
            <a:off x="5635803" y="833829"/>
            <a:ext cx="3317128" cy="5883093"/>
          </a:xfrm>
          <a:prstGeom prst="roundRect">
            <a:avLst/>
          </a:prstGeom>
          <a:solidFill>
            <a:srgbClr val="FFFFFF"/>
          </a:solidFill>
          <a:ln w="127000" cmpd="dbl">
            <a:solidFill>
              <a:srgbClr val="C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sz="2000" dirty="0">
              <a:solidFill>
                <a:srgbClr val="0000FF"/>
              </a:solidFill>
              <a:latin typeface="HG明朝B" panose="02020809000000000000" pitchFamily="17" charset="-128"/>
              <a:ea typeface="HG明朝B" panose="02020809000000000000" pitchFamily="17" charset="-128"/>
            </a:endParaRPr>
          </a:p>
        </p:txBody>
      </p:sp>
      <p:sp>
        <p:nvSpPr>
          <p:cNvPr id="2" name="スライド番号プレースホルダー 1"/>
          <p:cNvSpPr>
            <a:spLocks noGrp="1"/>
          </p:cNvSpPr>
          <p:nvPr>
            <p:ph type="sldNum" sz="quarter" idx="12"/>
          </p:nvPr>
        </p:nvSpPr>
        <p:spPr>
          <a:xfrm>
            <a:off x="6553200" y="6288110"/>
            <a:ext cx="2133600" cy="365125"/>
          </a:xfrm>
        </p:spPr>
        <p:txBody>
          <a:bodyPr/>
          <a:lstStyle/>
          <a:p>
            <a:fld id="{3716F7F3-095C-FF4D-AF29-008D5C28A395}" type="slidenum">
              <a:rPr kumimoji="1" lang="ja-JP" altLang="en-US" smtClean="0">
                <a:latin typeface="HG明朝B" panose="02020809000000000000" pitchFamily="17" charset="-128"/>
                <a:ea typeface="HG明朝B" panose="02020809000000000000" pitchFamily="17" charset="-128"/>
              </a:rPr>
              <a:t>5</a:t>
            </a:fld>
            <a:endParaRPr kumimoji="1" lang="ja-JP" altLang="en-US">
              <a:latin typeface="HG明朝B" panose="02020809000000000000" pitchFamily="17" charset="-128"/>
              <a:ea typeface="HG明朝B" panose="02020809000000000000" pitchFamily="17" charset="-128"/>
            </a:endParaRPr>
          </a:p>
        </p:txBody>
      </p:sp>
      <p:sp>
        <p:nvSpPr>
          <p:cNvPr id="3" name="円/楕円 2"/>
          <p:cNvSpPr/>
          <p:nvPr/>
        </p:nvSpPr>
        <p:spPr>
          <a:xfrm>
            <a:off x="395706" y="998521"/>
            <a:ext cx="1956877" cy="1909215"/>
          </a:xfrm>
          <a:prstGeom prst="ellipse">
            <a:avLst/>
          </a:prstGeom>
          <a:solidFill>
            <a:srgbClr val="008000">
              <a:alpha val="64000"/>
            </a:srgb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en-US" altLang="ja-JP" sz="4000" b="1" dirty="0">
                <a:latin typeface="HG明朝B" panose="02020809000000000000" pitchFamily="17" charset="-128"/>
                <a:ea typeface="HG明朝B" panose="02020809000000000000" pitchFamily="17" charset="-128"/>
              </a:rPr>
              <a:t>EST</a:t>
            </a:r>
          </a:p>
        </p:txBody>
      </p:sp>
      <p:sp>
        <p:nvSpPr>
          <p:cNvPr id="4" name="円/楕円 3"/>
          <p:cNvSpPr/>
          <p:nvPr/>
        </p:nvSpPr>
        <p:spPr>
          <a:xfrm>
            <a:off x="5871279" y="998521"/>
            <a:ext cx="2846175" cy="2776854"/>
          </a:xfrm>
          <a:prstGeom prst="ellipse">
            <a:avLst/>
          </a:prstGeom>
          <a:solidFill>
            <a:srgbClr val="FF0000">
              <a:alpha val="67000"/>
            </a:srgb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en-US" altLang="ja-JP" sz="4000" b="1" spc="-150" dirty="0">
                <a:latin typeface="HG明朝B" panose="02020809000000000000" pitchFamily="17" charset="-128"/>
                <a:ea typeface="HG明朝B" panose="02020809000000000000" pitchFamily="17" charset="-128"/>
              </a:rPr>
              <a:t>SVOD</a:t>
            </a:r>
            <a:endParaRPr kumimoji="1" lang="ja-JP" altLang="en-US" sz="4000" b="1" spc="-150" dirty="0">
              <a:latin typeface="HG明朝B" panose="02020809000000000000" pitchFamily="17" charset="-128"/>
              <a:ea typeface="HG明朝B" panose="02020809000000000000" pitchFamily="17" charset="-128"/>
            </a:endParaRPr>
          </a:p>
        </p:txBody>
      </p:sp>
      <p:sp>
        <p:nvSpPr>
          <p:cNvPr id="5" name="円/楕円 4"/>
          <p:cNvSpPr/>
          <p:nvPr/>
        </p:nvSpPr>
        <p:spPr>
          <a:xfrm>
            <a:off x="3046396" y="998521"/>
            <a:ext cx="1956877" cy="1909215"/>
          </a:xfrm>
          <a:prstGeom prst="ellipse">
            <a:avLst/>
          </a:prstGeom>
          <a:solidFill>
            <a:srgbClr val="0000FF">
              <a:alpha val="63000"/>
            </a:srgb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en-US" altLang="ja-JP" sz="4000" b="1" spc="-150" dirty="0">
                <a:latin typeface="HG明朝B" panose="02020809000000000000" pitchFamily="17" charset="-128"/>
                <a:ea typeface="HG明朝B" panose="02020809000000000000" pitchFamily="17" charset="-128"/>
              </a:rPr>
              <a:t>TVOD</a:t>
            </a:r>
            <a:endParaRPr kumimoji="1" lang="ja-JP" altLang="en-US" sz="4000" b="1" spc="-150" dirty="0">
              <a:latin typeface="HG明朝B" panose="02020809000000000000" pitchFamily="17" charset="-128"/>
              <a:ea typeface="HG明朝B" panose="02020809000000000000" pitchFamily="17" charset="-128"/>
            </a:endParaRPr>
          </a:p>
        </p:txBody>
      </p:sp>
      <p:sp>
        <p:nvSpPr>
          <p:cNvPr id="18" name="テキスト ボックス 17"/>
          <p:cNvSpPr txBox="1"/>
          <p:nvPr/>
        </p:nvSpPr>
        <p:spPr>
          <a:xfrm>
            <a:off x="6153198" y="3815826"/>
            <a:ext cx="2283597" cy="1200329"/>
          </a:xfrm>
          <a:prstGeom prst="rect">
            <a:avLst/>
          </a:prstGeom>
          <a:noFill/>
        </p:spPr>
        <p:txBody>
          <a:bodyPr wrap="square" rtlCol="0">
            <a:spAutoFit/>
          </a:bodyPr>
          <a:lstStyle/>
          <a:p>
            <a:pPr algn="ctr"/>
            <a:r>
              <a:rPr lang="en-US" altLang="ja-JP" b="1" dirty="0">
                <a:solidFill>
                  <a:srgbClr val="C00000"/>
                </a:solidFill>
                <a:latin typeface="HG明朝B" panose="02020809000000000000" pitchFamily="17" charset="-128"/>
                <a:ea typeface="HG明朝B" panose="02020809000000000000" pitchFamily="17" charset="-128"/>
              </a:rPr>
              <a:t>Subscription Video</a:t>
            </a:r>
          </a:p>
          <a:p>
            <a:pPr algn="ctr"/>
            <a:r>
              <a:rPr lang="en-US" altLang="ja-JP" b="1" dirty="0">
                <a:solidFill>
                  <a:srgbClr val="C00000"/>
                </a:solidFill>
                <a:latin typeface="HG明朝B" panose="02020809000000000000" pitchFamily="17" charset="-128"/>
                <a:ea typeface="HG明朝B" panose="02020809000000000000" pitchFamily="17" charset="-128"/>
              </a:rPr>
              <a:t>On Demand</a:t>
            </a:r>
          </a:p>
          <a:p>
            <a:pPr algn="ctr"/>
            <a:r>
              <a:rPr lang="ja-JP" altLang="en-US" dirty="0" smtClean="0">
                <a:solidFill>
                  <a:srgbClr val="C00000"/>
                </a:solidFill>
                <a:latin typeface="HG明朝B" panose="02020809000000000000" pitchFamily="17" charset="-128"/>
                <a:ea typeface="HG明朝B" panose="02020809000000000000" pitchFamily="17" charset="-128"/>
              </a:rPr>
              <a:t>定額型動画配信</a:t>
            </a:r>
            <a:endParaRPr lang="en-US" altLang="ja-JP" dirty="0">
              <a:solidFill>
                <a:srgbClr val="C00000"/>
              </a:solidFill>
              <a:latin typeface="HG明朝B" panose="02020809000000000000" pitchFamily="17" charset="-128"/>
              <a:ea typeface="HG明朝B" panose="02020809000000000000" pitchFamily="17" charset="-128"/>
            </a:endParaRPr>
          </a:p>
          <a:p>
            <a:pPr algn="ctr"/>
            <a:r>
              <a:rPr lang="en-US" altLang="ja-JP" dirty="0">
                <a:solidFill>
                  <a:srgbClr val="C00000"/>
                </a:solidFill>
                <a:latin typeface="HG明朝B" panose="02020809000000000000" pitchFamily="17" charset="-128"/>
                <a:ea typeface="HG明朝B" panose="02020809000000000000" pitchFamily="17" charset="-128"/>
              </a:rPr>
              <a:t>(</a:t>
            </a:r>
            <a:r>
              <a:rPr lang="ja-JP" altLang="en-US" dirty="0">
                <a:solidFill>
                  <a:srgbClr val="C00000"/>
                </a:solidFill>
                <a:latin typeface="HG明朝B" panose="02020809000000000000" pitchFamily="17" charset="-128"/>
                <a:ea typeface="HG明朝B" panose="02020809000000000000" pitchFamily="17" charset="-128"/>
              </a:rPr>
              <a:t>見放題）</a:t>
            </a:r>
            <a:r>
              <a:rPr lang="en-US" altLang="ja-JP" dirty="0">
                <a:solidFill>
                  <a:srgbClr val="C00000"/>
                </a:solidFill>
                <a:latin typeface="HG明朝B" panose="02020809000000000000" pitchFamily="17" charset="-128"/>
                <a:ea typeface="HG明朝B" panose="02020809000000000000" pitchFamily="17" charset="-128"/>
              </a:rPr>
              <a:t> </a:t>
            </a:r>
            <a:endParaRPr lang="ja-JP" altLang="en-US" dirty="0">
              <a:solidFill>
                <a:srgbClr val="C00000"/>
              </a:solidFill>
              <a:latin typeface="HG明朝B" panose="02020809000000000000" pitchFamily="17" charset="-128"/>
              <a:ea typeface="HG明朝B" panose="02020809000000000000" pitchFamily="17" charset="-128"/>
            </a:endParaRPr>
          </a:p>
        </p:txBody>
      </p:sp>
      <p:sp>
        <p:nvSpPr>
          <p:cNvPr id="19" name="テキスト ボックス 18"/>
          <p:cNvSpPr txBox="1"/>
          <p:nvPr/>
        </p:nvSpPr>
        <p:spPr>
          <a:xfrm>
            <a:off x="2927056" y="3867293"/>
            <a:ext cx="2430926" cy="1200329"/>
          </a:xfrm>
          <a:prstGeom prst="rect">
            <a:avLst/>
          </a:prstGeom>
          <a:noFill/>
        </p:spPr>
        <p:txBody>
          <a:bodyPr wrap="square" rtlCol="0">
            <a:spAutoFit/>
          </a:bodyPr>
          <a:lstStyle/>
          <a:p>
            <a:pPr algn="ctr"/>
            <a:r>
              <a:rPr lang="en-US" altLang="ja-JP" b="1" dirty="0" smtClean="0">
                <a:solidFill>
                  <a:srgbClr val="3366FF"/>
                </a:solidFill>
                <a:latin typeface="HG明朝B" panose="02020809000000000000" pitchFamily="17" charset="-128"/>
                <a:ea typeface="HG明朝B" panose="02020809000000000000" pitchFamily="17" charset="-128"/>
              </a:rPr>
              <a:t>Transactional</a:t>
            </a:r>
          </a:p>
          <a:p>
            <a:pPr algn="ctr"/>
            <a:r>
              <a:rPr lang="en-US" altLang="ja-JP" b="1" dirty="0" smtClean="0">
                <a:solidFill>
                  <a:srgbClr val="3366FF"/>
                </a:solidFill>
                <a:latin typeface="HG明朝B" panose="02020809000000000000" pitchFamily="17" charset="-128"/>
                <a:ea typeface="HG明朝B" panose="02020809000000000000" pitchFamily="17" charset="-128"/>
              </a:rPr>
              <a:t>Video</a:t>
            </a:r>
            <a:r>
              <a:rPr lang="en-US" altLang="ja-JP" b="1" dirty="0">
                <a:solidFill>
                  <a:srgbClr val="3366FF"/>
                </a:solidFill>
                <a:latin typeface="HG明朝B" panose="02020809000000000000" pitchFamily="17" charset="-128"/>
                <a:ea typeface="HG明朝B" panose="02020809000000000000" pitchFamily="17" charset="-128"/>
              </a:rPr>
              <a:t> </a:t>
            </a:r>
            <a:r>
              <a:rPr lang="en-US" altLang="ja-JP" b="1" dirty="0" smtClean="0">
                <a:solidFill>
                  <a:srgbClr val="3366FF"/>
                </a:solidFill>
                <a:latin typeface="HG明朝B" panose="02020809000000000000" pitchFamily="17" charset="-128"/>
                <a:ea typeface="HG明朝B" panose="02020809000000000000" pitchFamily="17" charset="-128"/>
              </a:rPr>
              <a:t>On </a:t>
            </a:r>
            <a:r>
              <a:rPr lang="en-US" altLang="ja-JP" b="1" dirty="0">
                <a:solidFill>
                  <a:srgbClr val="3366FF"/>
                </a:solidFill>
                <a:latin typeface="HG明朝B" panose="02020809000000000000" pitchFamily="17" charset="-128"/>
                <a:ea typeface="HG明朝B" panose="02020809000000000000" pitchFamily="17" charset="-128"/>
              </a:rPr>
              <a:t>Demand</a:t>
            </a:r>
          </a:p>
          <a:p>
            <a:pPr algn="ctr"/>
            <a:r>
              <a:rPr lang="ja-JP" altLang="en-US" dirty="0" smtClean="0">
                <a:solidFill>
                  <a:srgbClr val="3366FF"/>
                </a:solidFill>
                <a:latin typeface="HG明朝B" panose="02020809000000000000" pitchFamily="17" charset="-128"/>
                <a:ea typeface="HG明朝B" panose="02020809000000000000" pitchFamily="17" charset="-128"/>
              </a:rPr>
              <a:t>都度課金型動画配信</a:t>
            </a:r>
            <a:endParaRPr lang="en-US" altLang="ja-JP" dirty="0" smtClean="0">
              <a:solidFill>
                <a:srgbClr val="3366FF"/>
              </a:solidFill>
              <a:latin typeface="HG明朝B" panose="02020809000000000000" pitchFamily="17" charset="-128"/>
              <a:ea typeface="HG明朝B" panose="02020809000000000000" pitchFamily="17" charset="-128"/>
            </a:endParaRPr>
          </a:p>
          <a:p>
            <a:pPr algn="ctr"/>
            <a:r>
              <a:rPr kumimoji="1" lang="ja-JP" altLang="en-US" dirty="0" smtClean="0">
                <a:solidFill>
                  <a:srgbClr val="3366FF"/>
                </a:solidFill>
                <a:latin typeface="HG明朝B" panose="02020809000000000000" pitchFamily="17" charset="-128"/>
                <a:ea typeface="HG明朝B" panose="02020809000000000000" pitchFamily="17" charset="-128"/>
              </a:rPr>
              <a:t>（レンタル）</a:t>
            </a:r>
            <a:endParaRPr kumimoji="1" lang="ja-JP" altLang="en-US" dirty="0">
              <a:latin typeface="HG明朝B" panose="02020809000000000000" pitchFamily="17" charset="-128"/>
              <a:ea typeface="HG明朝B" panose="02020809000000000000" pitchFamily="17" charset="-128"/>
            </a:endParaRPr>
          </a:p>
        </p:txBody>
      </p:sp>
      <p:sp>
        <p:nvSpPr>
          <p:cNvPr id="20" name="テキスト ボックス 19"/>
          <p:cNvSpPr txBox="1"/>
          <p:nvPr/>
        </p:nvSpPr>
        <p:spPr>
          <a:xfrm>
            <a:off x="273423" y="3918046"/>
            <a:ext cx="2124793" cy="923330"/>
          </a:xfrm>
          <a:prstGeom prst="rect">
            <a:avLst/>
          </a:prstGeom>
          <a:noFill/>
        </p:spPr>
        <p:txBody>
          <a:bodyPr wrap="square" rtlCol="0">
            <a:spAutoFit/>
          </a:bodyPr>
          <a:lstStyle/>
          <a:p>
            <a:pPr algn="ctr"/>
            <a:r>
              <a:rPr lang="en-US" altLang="ja-JP" b="1" dirty="0">
                <a:solidFill>
                  <a:srgbClr val="3366FF"/>
                </a:solidFill>
                <a:latin typeface="HG明朝B" panose="02020809000000000000" pitchFamily="17" charset="-128"/>
                <a:ea typeface="HG明朝B" panose="02020809000000000000" pitchFamily="17" charset="-128"/>
              </a:rPr>
              <a:t>Electronic</a:t>
            </a:r>
          </a:p>
          <a:p>
            <a:pPr algn="ctr"/>
            <a:r>
              <a:rPr lang="en-US" altLang="ja-JP" b="1" dirty="0">
                <a:solidFill>
                  <a:srgbClr val="3366FF"/>
                </a:solidFill>
                <a:latin typeface="HG明朝B" panose="02020809000000000000" pitchFamily="17" charset="-128"/>
                <a:ea typeface="HG明朝B" panose="02020809000000000000" pitchFamily="17" charset="-128"/>
              </a:rPr>
              <a:t>Sell-through</a:t>
            </a:r>
          </a:p>
          <a:p>
            <a:pPr algn="ctr"/>
            <a:r>
              <a:rPr lang="ja-JP" altLang="en-US" spc="-300" dirty="0" smtClean="0">
                <a:solidFill>
                  <a:srgbClr val="3366FF"/>
                </a:solidFill>
                <a:latin typeface="HG明朝B" panose="02020809000000000000" pitchFamily="17" charset="-128"/>
                <a:ea typeface="HG明朝B" panose="02020809000000000000" pitchFamily="17" charset="-128"/>
              </a:rPr>
              <a:t>ダウンロード動画販売</a:t>
            </a:r>
            <a:endParaRPr lang="en-US" altLang="en-US" spc="-300" dirty="0">
              <a:solidFill>
                <a:srgbClr val="3366FF"/>
              </a:solidFill>
              <a:latin typeface="HG明朝B" panose="02020809000000000000" pitchFamily="17" charset="-128"/>
              <a:ea typeface="HG明朝B" panose="02020809000000000000" pitchFamily="17" charset="-128"/>
            </a:endParaRPr>
          </a:p>
        </p:txBody>
      </p:sp>
      <p:sp>
        <p:nvSpPr>
          <p:cNvPr id="34" name="テキスト ボックス 33"/>
          <p:cNvSpPr txBox="1"/>
          <p:nvPr/>
        </p:nvSpPr>
        <p:spPr>
          <a:xfrm>
            <a:off x="2021275" y="190617"/>
            <a:ext cx="5018137" cy="584776"/>
          </a:xfrm>
          <a:prstGeom prst="rect">
            <a:avLst/>
          </a:prstGeom>
          <a:noFill/>
        </p:spPr>
        <p:txBody>
          <a:bodyPr wrap="square" rtlCol="0">
            <a:spAutoFit/>
          </a:bodyPr>
          <a:lstStyle/>
          <a:p>
            <a:pPr algn="ctr"/>
            <a:r>
              <a:rPr kumimoji="1" lang="en-US" altLang="ja-JP" sz="3200" dirty="0">
                <a:latin typeface="Cambria Math" panose="02040503050406030204" pitchFamily="18" charset="0"/>
                <a:ea typeface="Cambria Math" panose="02040503050406030204" pitchFamily="18" charset="0"/>
              </a:rPr>
              <a:t>VOD</a:t>
            </a:r>
            <a:r>
              <a:rPr kumimoji="1" lang="ja-JP" altLang="en-US" sz="3200" dirty="0">
                <a:latin typeface="HG明朝B" panose="02020809000000000000" pitchFamily="17" charset="-128"/>
                <a:ea typeface="HG明朝B" panose="02020809000000000000" pitchFamily="17" charset="-128"/>
              </a:rPr>
              <a:t>サービス一覧</a:t>
            </a:r>
          </a:p>
        </p:txBody>
      </p:sp>
      <p:sp>
        <p:nvSpPr>
          <p:cNvPr id="36" name="タイトル 1"/>
          <p:cNvSpPr txBox="1">
            <a:spLocks/>
          </p:cNvSpPr>
          <p:nvPr/>
        </p:nvSpPr>
        <p:spPr>
          <a:xfrm>
            <a:off x="186905" y="43132"/>
            <a:ext cx="1176172" cy="493712"/>
          </a:xfrm>
          <a:prstGeom prst="rect">
            <a:avLst/>
          </a:prstGeom>
        </p:spPr>
        <p:txBody>
          <a:bodyPr vert="horz" lIns="91440" tIns="45720" rIns="91440" bIns="45720" rtlCol="0" anchor="ctr">
            <a:noAutofit/>
          </a:bodyPr>
          <a:lstStyle>
            <a:lvl1pPr algn="ctr" defTabSz="457200" rtl="0" eaLnBrk="1" latinLnBrk="0" hangingPunct="1">
              <a:spcBef>
                <a:spcPct val="0"/>
              </a:spcBef>
              <a:buNone/>
              <a:defRPr kumimoji="1" sz="4400" kern="1200">
                <a:solidFill>
                  <a:schemeClr val="tx1"/>
                </a:solidFill>
                <a:latin typeface="+mj-lt"/>
                <a:ea typeface="+mj-ea"/>
                <a:cs typeface="+mj-cs"/>
              </a:defRPr>
            </a:lvl1pPr>
          </a:lstStyle>
          <a:p>
            <a:r>
              <a:rPr lang="x-none" altLang="x-none" sz="1800" dirty="0">
                <a:solidFill>
                  <a:srgbClr val="000000"/>
                </a:solidFill>
                <a:latin typeface="HG明朝B" panose="02020809000000000000" pitchFamily="17" charset="-128"/>
                <a:ea typeface="HG明朝B" panose="02020809000000000000" pitchFamily="17" charset="-128"/>
              </a:rPr>
              <a:t>現状分析</a:t>
            </a:r>
          </a:p>
        </p:txBody>
      </p:sp>
      <p:sp>
        <p:nvSpPr>
          <p:cNvPr id="39" name="テキスト ボックス 38"/>
          <p:cNvSpPr txBox="1"/>
          <p:nvPr/>
        </p:nvSpPr>
        <p:spPr>
          <a:xfrm flipH="1">
            <a:off x="2876499" y="5375351"/>
            <a:ext cx="2595803" cy="1015663"/>
          </a:xfrm>
          <a:prstGeom prst="rect">
            <a:avLst/>
          </a:prstGeom>
          <a:noFill/>
        </p:spPr>
        <p:txBody>
          <a:bodyPr wrap="square" rtlCol="0">
            <a:spAutoFit/>
          </a:bodyPr>
          <a:lstStyle/>
          <a:p>
            <a:r>
              <a:rPr lang="x-none" altLang="x-none" sz="6000" dirty="0">
                <a:latin typeface="HG明朝B" panose="02020809000000000000" pitchFamily="17" charset="-128"/>
                <a:ea typeface="HG明朝B" panose="02020809000000000000" pitchFamily="17" charset="-128"/>
              </a:rPr>
              <a:t>18.3％</a:t>
            </a:r>
            <a:endParaRPr kumimoji="1" lang="ja-JP" altLang="en-US" sz="6000" b="1" dirty="0">
              <a:solidFill>
                <a:srgbClr val="C00000"/>
              </a:solidFill>
              <a:latin typeface="HG明朝B" panose="02020809000000000000" pitchFamily="17" charset="-128"/>
              <a:ea typeface="HG明朝B" panose="02020809000000000000" pitchFamily="17" charset="-128"/>
            </a:endParaRPr>
          </a:p>
        </p:txBody>
      </p:sp>
      <p:sp>
        <p:nvSpPr>
          <p:cNvPr id="40" name="テキスト ボックス 39"/>
          <p:cNvSpPr txBox="1"/>
          <p:nvPr/>
        </p:nvSpPr>
        <p:spPr>
          <a:xfrm flipH="1">
            <a:off x="193212" y="5375352"/>
            <a:ext cx="2534188" cy="1015663"/>
          </a:xfrm>
          <a:prstGeom prst="rect">
            <a:avLst/>
          </a:prstGeom>
          <a:noFill/>
        </p:spPr>
        <p:txBody>
          <a:bodyPr wrap="square" rtlCol="0">
            <a:spAutoFit/>
          </a:bodyPr>
          <a:lstStyle/>
          <a:p>
            <a:r>
              <a:rPr lang="x-none" altLang="x-none" sz="6000" dirty="0">
                <a:latin typeface="HG明朝B" panose="02020809000000000000" pitchFamily="17" charset="-128"/>
                <a:ea typeface="HG明朝B" panose="02020809000000000000" pitchFamily="17" charset="-128"/>
              </a:rPr>
              <a:t>14.9％</a:t>
            </a:r>
            <a:endParaRPr kumimoji="1" lang="ja-JP" altLang="en-US" sz="6000" b="1" dirty="0">
              <a:solidFill>
                <a:srgbClr val="C00000"/>
              </a:solidFill>
              <a:latin typeface="HG明朝B" panose="02020809000000000000" pitchFamily="17" charset="-128"/>
              <a:ea typeface="HG明朝B" panose="02020809000000000000" pitchFamily="17" charset="-128"/>
            </a:endParaRPr>
          </a:p>
        </p:txBody>
      </p:sp>
      <p:sp>
        <p:nvSpPr>
          <p:cNvPr id="10" name="爆発 1 9"/>
          <p:cNvSpPr/>
          <p:nvPr/>
        </p:nvSpPr>
        <p:spPr>
          <a:xfrm>
            <a:off x="5357982" y="4734932"/>
            <a:ext cx="4081131" cy="2537274"/>
          </a:xfrm>
          <a:prstGeom prst="irregularSeal1">
            <a:avLst/>
          </a:prstGeom>
          <a:ln w="76200">
            <a:solidFill>
              <a:schemeClr val="accent2">
                <a:alpha val="63000"/>
              </a:schemeClr>
            </a:solidFill>
          </a:ln>
        </p:spPr>
        <p:style>
          <a:lnRef idx="2">
            <a:schemeClr val="accent2"/>
          </a:lnRef>
          <a:fillRef idx="1">
            <a:schemeClr val="lt1"/>
          </a:fillRef>
          <a:effectRef idx="0">
            <a:schemeClr val="accent2"/>
          </a:effectRef>
          <a:fontRef idx="minor">
            <a:schemeClr val="dk1"/>
          </a:fontRef>
        </p:style>
        <p:txBody>
          <a:bodyPr rtlCol="0" anchor="ctr"/>
          <a:lstStyle/>
          <a:p>
            <a:pPr algn="ctr"/>
            <a:endParaRPr kumimoji="1" lang="ja-JP" altLang="en-US">
              <a:latin typeface="HG明朝B" panose="02020809000000000000" pitchFamily="17" charset="-128"/>
              <a:ea typeface="HG明朝B" panose="02020809000000000000" pitchFamily="17" charset="-128"/>
            </a:endParaRPr>
          </a:p>
        </p:txBody>
      </p:sp>
      <p:sp>
        <p:nvSpPr>
          <p:cNvPr id="21" name="テキスト ボックス 20"/>
          <p:cNvSpPr txBox="1"/>
          <p:nvPr/>
        </p:nvSpPr>
        <p:spPr>
          <a:xfrm flipH="1">
            <a:off x="6083366" y="5328112"/>
            <a:ext cx="2869565" cy="1107996"/>
          </a:xfrm>
          <a:prstGeom prst="rect">
            <a:avLst/>
          </a:prstGeom>
          <a:noFill/>
        </p:spPr>
        <p:txBody>
          <a:bodyPr wrap="square" rtlCol="0">
            <a:spAutoFit/>
          </a:bodyPr>
          <a:lstStyle/>
          <a:p>
            <a:r>
              <a:rPr lang="x-none" altLang="x-none" sz="6600" b="1" dirty="0" smtClean="0">
                <a:solidFill>
                  <a:srgbClr val="C00000"/>
                </a:solidFill>
                <a:latin typeface="HG明朝B" panose="02020809000000000000" pitchFamily="17" charset="-128"/>
                <a:ea typeface="HG明朝B" panose="02020809000000000000" pitchFamily="17" charset="-128"/>
              </a:rPr>
              <a:t>66.8</a:t>
            </a:r>
            <a:r>
              <a:rPr lang="x-none" altLang="x-none" sz="6600" b="1" dirty="0">
                <a:solidFill>
                  <a:srgbClr val="C00000"/>
                </a:solidFill>
                <a:latin typeface="HG明朝B" panose="02020809000000000000" pitchFamily="17" charset="-128"/>
                <a:ea typeface="HG明朝B" panose="02020809000000000000" pitchFamily="17" charset="-128"/>
              </a:rPr>
              <a:t>％</a:t>
            </a:r>
            <a:endParaRPr kumimoji="1" lang="ja-JP" altLang="en-US" sz="6600" b="1" dirty="0">
              <a:solidFill>
                <a:srgbClr val="C00000"/>
              </a:solidFill>
              <a:latin typeface="HG明朝B" panose="02020809000000000000" pitchFamily="17" charset="-128"/>
              <a:ea typeface="HG明朝B" panose="02020809000000000000" pitchFamily="17" charset="-128"/>
            </a:endParaRPr>
          </a:p>
        </p:txBody>
      </p:sp>
    </p:spTree>
    <p:extLst>
      <p:ext uri="{BB962C8B-B14F-4D97-AF65-F5344CB8AC3E}">
        <p14:creationId xmlns:p14="http://schemas.microsoft.com/office/powerpoint/2010/main" val="266387371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テキスト ボックス 6"/>
          <p:cNvSpPr txBox="1"/>
          <p:nvPr/>
        </p:nvSpPr>
        <p:spPr>
          <a:xfrm>
            <a:off x="-188191" y="467316"/>
            <a:ext cx="3457378" cy="707886"/>
          </a:xfrm>
          <a:prstGeom prst="rect">
            <a:avLst/>
          </a:prstGeom>
          <a:noFill/>
        </p:spPr>
        <p:txBody>
          <a:bodyPr wrap="square" rtlCol="0" anchor="t">
            <a:spAutoFit/>
          </a:bodyPr>
          <a:lstStyle/>
          <a:p>
            <a:pPr algn="ctr"/>
            <a:r>
              <a:rPr kumimoji="1" lang="x-none" altLang="ja-JP" sz="4000" b="1" dirty="0">
                <a:latin typeface="HG明朝B" panose="02020809000000000000" pitchFamily="17" charset="-128"/>
                <a:ea typeface="HG明朝B" panose="02020809000000000000" pitchFamily="17" charset="-128"/>
              </a:rPr>
              <a:t> </a:t>
            </a:r>
            <a:r>
              <a:rPr lang="en-US" altLang="ja-JP" sz="4000" b="1" dirty="0" smtClean="0">
                <a:latin typeface="Cambria Math" panose="02040503050406030204" pitchFamily="18" charset="0"/>
                <a:ea typeface="Cambria Math" panose="02040503050406030204" pitchFamily="18" charset="0"/>
              </a:rPr>
              <a:t>SVOD</a:t>
            </a:r>
            <a:r>
              <a:rPr kumimoji="1" lang="x-none" altLang="en-US" sz="4000" b="1" dirty="0" smtClean="0">
                <a:latin typeface="HG明朝B" panose="02020809000000000000" pitchFamily="17" charset="-128"/>
                <a:ea typeface="HG明朝B" panose="02020809000000000000" pitchFamily="17" charset="-128"/>
              </a:rPr>
              <a:t>とは</a:t>
            </a:r>
            <a:r>
              <a:rPr kumimoji="1" lang="ja-JP" altLang="en-US" sz="4000" b="1" dirty="0" smtClean="0">
                <a:latin typeface="HG明朝B" panose="02020809000000000000" pitchFamily="17" charset="-128"/>
                <a:ea typeface="HG明朝B" panose="02020809000000000000" pitchFamily="17" charset="-128"/>
              </a:rPr>
              <a:t>－</a:t>
            </a:r>
            <a:endParaRPr kumimoji="1" lang="x-none" altLang="en-US" sz="4000" b="1" dirty="0">
              <a:latin typeface="HG明朝B" panose="02020809000000000000" pitchFamily="17" charset="-128"/>
              <a:ea typeface="HG明朝B" panose="02020809000000000000" pitchFamily="17" charset="-128"/>
            </a:endParaRPr>
          </a:p>
        </p:txBody>
      </p:sp>
      <p:pic>
        <p:nvPicPr>
          <p:cNvPr id="9" name="図 8"/>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112122" y="4407165"/>
            <a:ext cx="1657001" cy="1577809"/>
          </a:xfrm>
          <a:prstGeom prst="rect">
            <a:avLst/>
          </a:prstGeom>
        </p:spPr>
      </p:pic>
      <p:pic>
        <p:nvPicPr>
          <p:cNvPr id="10" name="図 9"/>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1943100" y="4407165"/>
            <a:ext cx="1614538" cy="1611851"/>
          </a:xfrm>
          <a:prstGeom prst="rect">
            <a:avLst/>
          </a:prstGeom>
        </p:spPr>
      </p:pic>
      <p:pic>
        <p:nvPicPr>
          <p:cNvPr id="11" name="図 10"/>
          <p:cNvPicPr>
            <a:picLocks noChangeAspect="1"/>
          </p:cNvPicPr>
          <p:nvPr/>
        </p:nvPicPr>
        <p:blipFill>
          <a:blip r:embed="rId5" cstate="email">
            <a:extLst>
              <a:ext uri="{28A0092B-C50C-407E-A947-70E740481C1C}">
                <a14:useLocalDpi xmlns:a14="http://schemas.microsoft.com/office/drawing/2010/main" val="0"/>
              </a:ext>
            </a:extLst>
          </a:blip>
          <a:stretch>
            <a:fillRect/>
          </a:stretch>
        </p:blipFill>
        <p:spPr>
          <a:xfrm>
            <a:off x="3733800" y="4454790"/>
            <a:ext cx="1382991" cy="1575218"/>
          </a:xfrm>
          <a:prstGeom prst="rect">
            <a:avLst/>
          </a:prstGeom>
        </p:spPr>
      </p:pic>
      <p:pic>
        <p:nvPicPr>
          <p:cNvPr id="15" name="図 14" descr="amazonprime-video.jpg"/>
          <p:cNvPicPr>
            <a:picLocks noChangeAspect="1"/>
          </p:cNvPicPr>
          <p:nvPr/>
        </p:nvPicPr>
        <p:blipFill>
          <a:blip r:embed="rId6" cstate="email">
            <a:extLst>
              <a:ext uri="{28A0092B-C50C-407E-A947-70E740481C1C}">
                <a14:useLocalDpi xmlns:a14="http://schemas.microsoft.com/office/drawing/2010/main" val="0"/>
              </a:ext>
            </a:extLst>
          </a:blip>
          <a:stretch>
            <a:fillRect/>
          </a:stretch>
        </p:blipFill>
        <p:spPr>
          <a:xfrm>
            <a:off x="5292953" y="4464315"/>
            <a:ext cx="1917472" cy="1526374"/>
          </a:xfrm>
          <a:prstGeom prst="rect">
            <a:avLst/>
          </a:prstGeom>
        </p:spPr>
      </p:pic>
      <p:pic>
        <p:nvPicPr>
          <p:cNvPr id="17" name="図 16" descr="logo_u-next.png"/>
          <p:cNvPicPr>
            <a:picLocks noChangeAspect="1"/>
          </p:cNvPicPr>
          <p:nvPr/>
        </p:nvPicPr>
        <p:blipFill>
          <a:blip r:embed="rId7" cstate="email">
            <a:extLst>
              <a:ext uri="{28A0092B-C50C-407E-A947-70E740481C1C}">
                <a14:useLocalDpi xmlns:a14="http://schemas.microsoft.com/office/drawing/2010/main" val="0"/>
              </a:ext>
            </a:extLst>
          </a:blip>
          <a:stretch>
            <a:fillRect/>
          </a:stretch>
        </p:blipFill>
        <p:spPr>
          <a:xfrm>
            <a:off x="7210425" y="4464315"/>
            <a:ext cx="1692641" cy="1489740"/>
          </a:xfrm>
          <a:prstGeom prst="rect">
            <a:avLst/>
          </a:prstGeom>
        </p:spPr>
      </p:pic>
      <p:sp>
        <p:nvSpPr>
          <p:cNvPr id="18" name="テキスト ボックス 17"/>
          <p:cNvSpPr txBox="1"/>
          <p:nvPr/>
        </p:nvSpPr>
        <p:spPr>
          <a:xfrm>
            <a:off x="7533133" y="5962026"/>
            <a:ext cx="1180284" cy="954107"/>
          </a:xfrm>
          <a:prstGeom prst="rect">
            <a:avLst/>
          </a:prstGeom>
          <a:noFill/>
        </p:spPr>
        <p:txBody>
          <a:bodyPr wrap="square" rtlCol="0">
            <a:spAutoFit/>
          </a:bodyPr>
          <a:lstStyle/>
          <a:p>
            <a:r>
              <a:rPr kumimoji="1" lang="en-US" altLang="ja-JP" sz="2800" dirty="0"/>
              <a:t>etc..</a:t>
            </a:r>
          </a:p>
          <a:p>
            <a:endParaRPr kumimoji="1" lang="ja-JP" altLang="en-US" sz="2800" dirty="0"/>
          </a:p>
        </p:txBody>
      </p:sp>
      <p:sp>
        <p:nvSpPr>
          <p:cNvPr id="3" name="スライド番号プレースホルダー 1"/>
          <p:cNvSpPr>
            <a:spLocks noGrp="1"/>
          </p:cNvSpPr>
          <p:nvPr>
            <p:ph type="sldNum" sz="quarter" idx="12"/>
          </p:nvPr>
        </p:nvSpPr>
        <p:spPr>
          <a:xfrm>
            <a:off x="6579817" y="6439079"/>
            <a:ext cx="2133600" cy="365125"/>
          </a:xfrm>
        </p:spPr>
        <p:txBody>
          <a:bodyPr/>
          <a:lstStyle/>
          <a:p>
            <a:fld id="{3716F7F3-095C-FF4D-AF29-008D5C28A395}" type="slidenum">
              <a:rPr kumimoji="1" lang="ja-JP" altLang="en-US" smtClean="0"/>
              <a:t>6</a:t>
            </a:fld>
            <a:endParaRPr kumimoji="1" lang="ja-JP" altLang="en-US" dirty="0"/>
          </a:p>
        </p:txBody>
      </p:sp>
      <p:sp>
        <p:nvSpPr>
          <p:cNvPr id="12" name="タイトル 1"/>
          <p:cNvSpPr txBox="1">
            <a:spLocks/>
          </p:cNvSpPr>
          <p:nvPr/>
        </p:nvSpPr>
        <p:spPr>
          <a:xfrm>
            <a:off x="186905" y="43132"/>
            <a:ext cx="1176172" cy="493712"/>
          </a:xfrm>
          <a:prstGeom prst="rect">
            <a:avLst/>
          </a:prstGeom>
        </p:spPr>
        <p:txBody>
          <a:bodyPr vert="horz" lIns="91440" tIns="45720" rIns="91440" bIns="45720" rtlCol="0" anchor="ctr">
            <a:noAutofit/>
          </a:bodyPr>
          <a:lstStyle>
            <a:lvl1pPr algn="ctr" defTabSz="457200" rtl="0" eaLnBrk="1" latinLnBrk="0" hangingPunct="1">
              <a:spcBef>
                <a:spcPct val="0"/>
              </a:spcBef>
              <a:buNone/>
              <a:defRPr kumimoji="1" sz="4400" kern="1200">
                <a:solidFill>
                  <a:schemeClr val="tx1"/>
                </a:solidFill>
                <a:latin typeface="+mj-lt"/>
                <a:ea typeface="+mj-ea"/>
                <a:cs typeface="+mj-cs"/>
              </a:defRPr>
            </a:lvl1pPr>
          </a:lstStyle>
          <a:p>
            <a:r>
              <a:rPr lang="x-none" altLang="x-none" sz="1800" dirty="0">
                <a:solidFill>
                  <a:srgbClr val="000000"/>
                </a:solidFill>
                <a:latin typeface="HG明朝B" panose="02020809000000000000" pitchFamily="17" charset="-128"/>
                <a:ea typeface="HG明朝B" panose="02020809000000000000" pitchFamily="17" charset="-128"/>
              </a:rPr>
              <a:t>現状分析</a:t>
            </a:r>
          </a:p>
        </p:txBody>
      </p:sp>
      <p:grpSp>
        <p:nvGrpSpPr>
          <p:cNvPr id="6" name="グループ化 5"/>
          <p:cNvGrpSpPr/>
          <p:nvPr/>
        </p:nvGrpSpPr>
        <p:grpSpPr>
          <a:xfrm>
            <a:off x="186905" y="2015480"/>
            <a:ext cx="8683842" cy="1432782"/>
            <a:chOff x="337328" y="2106629"/>
            <a:chExt cx="8683842" cy="1432782"/>
          </a:xfrm>
        </p:grpSpPr>
        <p:sp>
          <p:nvSpPr>
            <p:cNvPr id="13" name="テキスト ボックス 12"/>
            <p:cNvSpPr txBox="1"/>
            <p:nvPr/>
          </p:nvSpPr>
          <p:spPr>
            <a:xfrm>
              <a:off x="337328" y="2106629"/>
              <a:ext cx="4596356" cy="400110"/>
            </a:xfrm>
            <a:prstGeom prst="rect">
              <a:avLst/>
            </a:prstGeom>
            <a:noFill/>
          </p:spPr>
          <p:txBody>
            <a:bodyPr wrap="square" rtlCol="0" anchor="t">
              <a:spAutoFit/>
            </a:bodyPr>
            <a:lstStyle/>
            <a:p>
              <a:r>
                <a:rPr lang="en-US" altLang="ja-JP" sz="2000" dirty="0" smtClean="0">
                  <a:latin typeface="HGP明朝B" panose="02020800000000000000" pitchFamily="18" charset="-128"/>
                  <a:ea typeface="HGP明朝B" panose="02020800000000000000" pitchFamily="18" charset="-128"/>
                </a:rPr>
                <a:t>【</a:t>
              </a:r>
              <a:r>
                <a:rPr kumimoji="1" lang="x-none" altLang="x-none" sz="2000" dirty="0" smtClean="0">
                  <a:latin typeface="HGP明朝B" panose="02020800000000000000" pitchFamily="18" charset="-128"/>
                  <a:ea typeface="HGP明朝B" panose="02020800000000000000" pitchFamily="18" charset="-128"/>
                </a:rPr>
                <a:t>Subscription </a:t>
              </a:r>
              <a:r>
                <a:rPr kumimoji="1" lang="x-none" altLang="x-none" sz="2000" dirty="0">
                  <a:latin typeface="HGP明朝B" panose="02020800000000000000" pitchFamily="18" charset="-128"/>
                  <a:ea typeface="HGP明朝B" panose="02020800000000000000" pitchFamily="18" charset="-128"/>
                </a:rPr>
                <a:t>Video </a:t>
              </a:r>
              <a:r>
                <a:rPr kumimoji="1" lang="x-none" altLang="x-none" sz="2000" dirty="0" smtClean="0">
                  <a:latin typeface="HGP明朝B" panose="02020800000000000000" pitchFamily="18" charset="-128"/>
                  <a:ea typeface="HGP明朝B" panose="02020800000000000000" pitchFamily="18" charset="-128"/>
                </a:rPr>
                <a:t>on</a:t>
              </a:r>
              <a:r>
                <a:rPr kumimoji="1" lang="en-US" altLang="x-none" sz="2000" dirty="0" smtClean="0">
                  <a:latin typeface="HGP明朝B" panose="02020800000000000000" pitchFamily="18" charset="-128"/>
                  <a:ea typeface="HGP明朝B" panose="02020800000000000000" pitchFamily="18" charset="-128"/>
                </a:rPr>
                <a:t> </a:t>
              </a:r>
              <a:r>
                <a:rPr kumimoji="1" lang="x-none" altLang="x-none" sz="2000" dirty="0" smtClean="0">
                  <a:latin typeface="HGP明朝B" panose="02020800000000000000" pitchFamily="18" charset="-128"/>
                  <a:ea typeface="HGP明朝B" panose="02020800000000000000" pitchFamily="18" charset="-128"/>
                </a:rPr>
                <a:t>Demand</a:t>
              </a:r>
              <a:r>
                <a:rPr kumimoji="1" lang="en-US" altLang="ja-JP" sz="2000" dirty="0" smtClean="0">
                  <a:latin typeface="HGP明朝B" panose="02020800000000000000" pitchFamily="18" charset="-128"/>
                  <a:ea typeface="HGP明朝B" panose="02020800000000000000" pitchFamily="18" charset="-128"/>
                </a:rPr>
                <a:t>】</a:t>
              </a:r>
            </a:p>
          </p:txBody>
        </p:sp>
        <p:sp>
          <p:nvSpPr>
            <p:cNvPr id="2" name="テキスト ボックス 1"/>
            <p:cNvSpPr txBox="1"/>
            <p:nvPr/>
          </p:nvSpPr>
          <p:spPr>
            <a:xfrm>
              <a:off x="1053324" y="2616081"/>
              <a:ext cx="7967846" cy="923330"/>
            </a:xfrm>
            <a:prstGeom prst="rect">
              <a:avLst/>
            </a:prstGeom>
            <a:noFill/>
          </p:spPr>
          <p:txBody>
            <a:bodyPr wrap="square" rtlCol="0">
              <a:spAutoFit/>
            </a:bodyPr>
            <a:lstStyle/>
            <a:p>
              <a:r>
                <a:rPr lang="x-none" altLang="x-none" dirty="0" smtClean="0">
                  <a:latin typeface="HGP明朝B" panose="02020800000000000000" pitchFamily="18" charset="-128"/>
                  <a:ea typeface="HGP明朝B" panose="02020800000000000000" pitchFamily="18" charset="-128"/>
                </a:rPr>
                <a:t>ビデオオンデマンドサービスの一つ</a:t>
              </a:r>
              <a:endParaRPr lang="en-US" altLang="x-none" dirty="0" smtClean="0">
                <a:latin typeface="HGP明朝B" panose="02020800000000000000" pitchFamily="18" charset="-128"/>
                <a:ea typeface="HGP明朝B" panose="02020800000000000000" pitchFamily="18" charset="-128"/>
              </a:endParaRPr>
            </a:p>
            <a:p>
              <a:r>
                <a:rPr lang="x-none" altLang="x-none" dirty="0" smtClean="0">
                  <a:latin typeface="HGP明朝B" panose="02020800000000000000" pitchFamily="18" charset="-128"/>
                  <a:ea typeface="HGP明朝B" panose="02020800000000000000" pitchFamily="18" charset="-128"/>
                </a:rPr>
                <a:t>定額制で</a:t>
              </a:r>
              <a:r>
                <a:rPr lang="x-none" altLang="x-none" dirty="0">
                  <a:latin typeface="HGP明朝B" panose="02020800000000000000" pitchFamily="18" charset="-128"/>
                  <a:ea typeface="HGP明朝B" panose="02020800000000000000" pitchFamily="18" charset="-128"/>
                </a:rPr>
                <a:t>、映画・テレビドラマ・</a:t>
              </a:r>
              <a:r>
                <a:rPr lang="x-none" altLang="x-none" dirty="0" smtClean="0">
                  <a:latin typeface="HGP明朝B" panose="02020800000000000000" pitchFamily="18" charset="-128"/>
                  <a:ea typeface="HGP明朝B" panose="02020800000000000000" pitchFamily="18" charset="-128"/>
                </a:rPr>
                <a:t>音楽などをインターネットを通して配信するサービス</a:t>
              </a:r>
              <a:endParaRPr lang="x-none" altLang="x-none" dirty="0">
                <a:latin typeface="HGP明朝B" panose="02020800000000000000" pitchFamily="18" charset="-128"/>
                <a:ea typeface="HGP明朝B" panose="02020800000000000000" pitchFamily="18" charset="-128"/>
              </a:endParaRPr>
            </a:p>
            <a:p>
              <a:endParaRPr kumimoji="1" lang="ja-JP" altLang="en-US" dirty="0"/>
            </a:p>
          </p:txBody>
        </p:sp>
        <p:cxnSp>
          <p:nvCxnSpPr>
            <p:cNvPr id="16" name="直線コネクタ 15"/>
            <p:cNvCxnSpPr/>
            <p:nvPr/>
          </p:nvCxnSpPr>
          <p:spPr>
            <a:xfrm>
              <a:off x="791570" y="2823358"/>
              <a:ext cx="261754" cy="0"/>
            </a:xfrm>
            <a:prstGeom prst="line">
              <a:avLst/>
            </a:prstGeom>
            <a:ln/>
          </p:spPr>
          <p:style>
            <a:lnRef idx="1">
              <a:schemeClr val="dk1"/>
            </a:lnRef>
            <a:fillRef idx="0">
              <a:schemeClr val="dk1"/>
            </a:fillRef>
            <a:effectRef idx="0">
              <a:schemeClr val="dk1"/>
            </a:effectRef>
            <a:fontRef idx="minor">
              <a:schemeClr val="tx1"/>
            </a:fontRef>
          </p:style>
        </p:cxnSp>
        <p:cxnSp>
          <p:nvCxnSpPr>
            <p:cNvPr id="20" name="直線コネクタ 19"/>
            <p:cNvCxnSpPr/>
            <p:nvPr/>
          </p:nvCxnSpPr>
          <p:spPr>
            <a:xfrm>
              <a:off x="785797" y="3098587"/>
              <a:ext cx="261754" cy="0"/>
            </a:xfrm>
            <a:prstGeom prst="line">
              <a:avLst/>
            </a:prstGeom>
            <a:ln/>
          </p:spPr>
          <p:style>
            <a:lnRef idx="1">
              <a:schemeClr val="dk1"/>
            </a:lnRef>
            <a:fillRef idx="0">
              <a:schemeClr val="dk1"/>
            </a:fillRef>
            <a:effectRef idx="0">
              <a:schemeClr val="dk1"/>
            </a:effectRef>
            <a:fontRef idx="minor">
              <a:schemeClr val="tx1"/>
            </a:fontRef>
          </p:style>
        </p:cxnSp>
      </p:grpSp>
    </p:spTree>
    <p:extLst>
      <p:ext uri="{BB962C8B-B14F-4D97-AF65-F5344CB8AC3E}">
        <p14:creationId xmlns:p14="http://schemas.microsoft.com/office/powerpoint/2010/main" val="3014781240"/>
      </p:ext>
    </p:extLst>
  </p:cSld>
  <p:clrMapOvr>
    <a:masterClrMapping/>
  </p:clrMapOvr>
  <mc:AlternateContent xmlns:mc="http://schemas.openxmlformats.org/markup-compatibility/2006" xmlns:p14="http://schemas.microsoft.com/office/powerpoint/2010/main">
    <mc:Choice Requires="p14">
      <p:transition spd="slow" p14:dur="2000" advTm="277"/>
    </mc:Choice>
    <mc:Fallback xmlns="">
      <p:transition xmlns:p14="http://schemas.microsoft.com/office/powerpoint/2010/main" spd="slow" advTm="277"/>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表 1"/>
          <p:cNvGraphicFramePr>
            <a:graphicFrameLocks noGrp="1"/>
          </p:cNvGraphicFramePr>
          <p:nvPr>
            <p:extLst>
              <p:ext uri="{D42A27DB-BD31-4B8C-83A1-F6EECF244321}">
                <p14:modId xmlns:p14="http://schemas.microsoft.com/office/powerpoint/2010/main" val="1968314749"/>
              </p:ext>
            </p:extLst>
          </p:nvPr>
        </p:nvGraphicFramePr>
        <p:xfrm>
          <a:off x="243755" y="1065500"/>
          <a:ext cx="8711017" cy="4824978"/>
        </p:xfrm>
        <a:graphic>
          <a:graphicData uri="http://schemas.openxmlformats.org/drawingml/2006/table">
            <a:tbl>
              <a:tblPr firstRow="1" bandRow="1">
                <a:tableStyleId>{5C22544A-7EE6-4342-B048-85BDC9FD1C3A}</a:tableStyleId>
              </a:tblPr>
              <a:tblGrid>
                <a:gridCol w="1244431">
                  <a:extLst>
                    <a:ext uri="{9D8B030D-6E8A-4147-A177-3AD203B41FA5}">
                      <a16:colId xmlns:a16="http://schemas.microsoft.com/office/drawing/2014/main" xmlns="" val="20000"/>
                    </a:ext>
                  </a:extLst>
                </a:gridCol>
                <a:gridCol w="1244431">
                  <a:extLst>
                    <a:ext uri="{9D8B030D-6E8A-4147-A177-3AD203B41FA5}">
                      <a16:colId xmlns:a16="http://schemas.microsoft.com/office/drawing/2014/main" xmlns="" val="20001"/>
                    </a:ext>
                  </a:extLst>
                </a:gridCol>
                <a:gridCol w="1244431">
                  <a:extLst>
                    <a:ext uri="{9D8B030D-6E8A-4147-A177-3AD203B41FA5}">
                      <a16:colId xmlns:a16="http://schemas.microsoft.com/office/drawing/2014/main" xmlns="" val="20002"/>
                    </a:ext>
                  </a:extLst>
                </a:gridCol>
                <a:gridCol w="1244431">
                  <a:extLst>
                    <a:ext uri="{9D8B030D-6E8A-4147-A177-3AD203B41FA5}">
                      <a16:colId xmlns:a16="http://schemas.microsoft.com/office/drawing/2014/main" xmlns="" val="20003"/>
                    </a:ext>
                  </a:extLst>
                </a:gridCol>
                <a:gridCol w="1244431">
                  <a:extLst>
                    <a:ext uri="{9D8B030D-6E8A-4147-A177-3AD203B41FA5}">
                      <a16:colId xmlns:a16="http://schemas.microsoft.com/office/drawing/2014/main" xmlns="" val="20004"/>
                    </a:ext>
                  </a:extLst>
                </a:gridCol>
                <a:gridCol w="1244431">
                  <a:extLst>
                    <a:ext uri="{9D8B030D-6E8A-4147-A177-3AD203B41FA5}">
                      <a16:colId xmlns:a16="http://schemas.microsoft.com/office/drawing/2014/main" xmlns="" val="20005"/>
                    </a:ext>
                  </a:extLst>
                </a:gridCol>
                <a:gridCol w="1244431">
                  <a:extLst>
                    <a:ext uri="{9D8B030D-6E8A-4147-A177-3AD203B41FA5}">
                      <a16:colId xmlns:a16="http://schemas.microsoft.com/office/drawing/2014/main" xmlns="" val="20006"/>
                    </a:ext>
                  </a:extLst>
                </a:gridCol>
              </a:tblGrid>
              <a:tr h="842450">
                <a:tc>
                  <a:txBody>
                    <a:bodyPr/>
                    <a:lstStyle/>
                    <a:p>
                      <a:endParaRPr kumimoji="1" lang="ja-JP" altLang="en-US" sz="2200" dirty="0">
                        <a:latin typeface="HG明朝B" panose="02020809000000000000" pitchFamily="17" charset="-128"/>
                        <a:ea typeface="HG明朝B" panose="02020809000000000000" pitchFamily="17" charset="-128"/>
                      </a:endParaRPr>
                    </a:p>
                  </a:txBody>
                  <a:tcPr marL="114058" marR="114058" marT="57029" marB="57029"/>
                </a:tc>
                <a:tc>
                  <a:txBody>
                    <a:bodyPr/>
                    <a:lstStyle/>
                    <a:p>
                      <a:endParaRPr kumimoji="1" lang="ja-JP" altLang="en-US" sz="2200" dirty="0">
                        <a:latin typeface="HG明朝B" panose="02020809000000000000" pitchFamily="17" charset="-128"/>
                        <a:ea typeface="HG明朝B" panose="02020809000000000000" pitchFamily="17" charset="-128"/>
                      </a:endParaRPr>
                    </a:p>
                  </a:txBody>
                  <a:tcPr marL="114058" marR="114058" marT="57029" marB="57029"/>
                </a:tc>
                <a:tc>
                  <a:txBody>
                    <a:bodyPr/>
                    <a:lstStyle/>
                    <a:p>
                      <a:endParaRPr kumimoji="1" lang="ja-JP" altLang="en-US" sz="2200" dirty="0">
                        <a:latin typeface="HG明朝B" panose="02020809000000000000" pitchFamily="17" charset="-128"/>
                        <a:ea typeface="HG明朝B" panose="02020809000000000000" pitchFamily="17" charset="-128"/>
                      </a:endParaRPr>
                    </a:p>
                  </a:txBody>
                  <a:tcPr marL="114058" marR="114058" marT="57029" marB="57029"/>
                </a:tc>
                <a:tc>
                  <a:txBody>
                    <a:bodyPr/>
                    <a:lstStyle/>
                    <a:p>
                      <a:endParaRPr kumimoji="1" lang="ja-JP" altLang="en-US" sz="2200" dirty="0">
                        <a:latin typeface="HG明朝B" panose="02020809000000000000" pitchFamily="17" charset="-128"/>
                        <a:ea typeface="HG明朝B" panose="02020809000000000000" pitchFamily="17" charset="-128"/>
                      </a:endParaRPr>
                    </a:p>
                  </a:txBody>
                  <a:tcPr marL="114058" marR="114058" marT="57029" marB="57029"/>
                </a:tc>
                <a:tc>
                  <a:txBody>
                    <a:bodyPr/>
                    <a:lstStyle/>
                    <a:p>
                      <a:endParaRPr kumimoji="1" lang="ja-JP" altLang="en-US" sz="2200" dirty="0">
                        <a:latin typeface="HG明朝B" panose="02020809000000000000" pitchFamily="17" charset="-128"/>
                        <a:ea typeface="HG明朝B" panose="02020809000000000000" pitchFamily="17" charset="-128"/>
                      </a:endParaRPr>
                    </a:p>
                  </a:txBody>
                  <a:tcPr marL="114058" marR="114058" marT="57029" marB="57029"/>
                </a:tc>
                <a:tc>
                  <a:txBody>
                    <a:bodyPr/>
                    <a:lstStyle/>
                    <a:p>
                      <a:endParaRPr kumimoji="1" lang="ja-JP" altLang="en-US" sz="2200" dirty="0">
                        <a:latin typeface="HG明朝B" panose="02020809000000000000" pitchFamily="17" charset="-128"/>
                        <a:ea typeface="HG明朝B" panose="02020809000000000000" pitchFamily="17" charset="-128"/>
                      </a:endParaRPr>
                    </a:p>
                  </a:txBody>
                  <a:tcPr marL="114058" marR="114058" marT="57029" marB="57029"/>
                </a:tc>
                <a:tc>
                  <a:txBody>
                    <a:bodyPr/>
                    <a:lstStyle/>
                    <a:p>
                      <a:endParaRPr kumimoji="1" lang="ja-JP" altLang="en-US" sz="2200">
                        <a:latin typeface="HG明朝B" panose="02020809000000000000" pitchFamily="17" charset="-128"/>
                        <a:ea typeface="HG明朝B" panose="02020809000000000000" pitchFamily="17" charset="-128"/>
                      </a:endParaRPr>
                    </a:p>
                  </a:txBody>
                  <a:tcPr marL="114058" marR="114058" marT="57029" marB="57029"/>
                </a:tc>
                <a:extLst>
                  <a:ext uri="{0D108BD9-81ED-4DB2-BD59-A6C34878D82A}">
                    <a16:rowId xmlns:a16="http://schemas.microsoft.com/office/drawing/2014/main" xmlns="" val="10000"/>
                  </a:ext>
                </a:extLst>
              </a:tr>
              <a:tr h="1398555">
                <a:tc>
                  <a:txBody>
                    <a:bodyPr/>
                    <a:lstStyle/>
                    <a:p>
                      <a:pPr algn="ctr"/>
                      <a:r>
                        <a:rPr kumimoji="1" lang="ja-JP" altLang="en-US" sz="2200" dirty="0">
                          <a:latin typeface="HG明朝B" panose="02020809000000000000" pitchFamily="17" charset="-128"/>
                          <a:ea typeface="HG明朝B" panose="02020809000000000000" pitchFamily="17" charset="-128"/>
                        </a:rPr>
                        <a:t>会員数</a:t>
                      </a:r>
                    </a:p>
                  </a:txBody>
                  <a:tcPr marL="114058" marR="114058" marT="57029" marB="57029" anchor="ctr"/>
                </a:tc>
                <a:tc>
                  <a:txBody>
                    <a:bodyPr/>
                    <a:lstStyle/>
                    <a:p>
                      <a:r>
                        <a:rPr kumimoji="1" lang="x-none" altLang="ja-JP" sz="2200" dirty="0">
                          <a:latin typeface="HG明朝B" panose="02020809000000000000" pitchFamily="17" charset="-128"/>
                          <a:ea typeface="HG明朝B" panose="02020809000000000000" pitchFamily="17" charset="-128"/>
                        </a:rPr>
                        <a:t>130</a:t>
                      </a:r>
                      <a:r>
                        <a:rPr kumimoji="1" lang="x-none" altLang="en-US" sz="2200" dirty="0">
                          <a:latin typeface="HG明朝B" panose="02020809000000000000" pitchFamily="17" charset="-128"/>
                          <a:ea typeface="HG明朝B" panose="02020809000000000000" pitchFamily="17" charset="-128"/>
                        </a:rPr>
                        <a:t>万人</a:t>
                      </a:r>
                    </a:p>
                    <a:p>
                      <a:r>
                        <a:rPr kumimoji="1" lang="x-none" altLang="x-none" sz="2200" dirty="0">
                          <a:latin typeface="HG明朝B" panose="02020809000000000000" pitchFamily="17" charset="-128"/>
                          <a:ea typeface="HG明朝B" panose="02020809000000000000" pitchFamily="17" charset="-128"/>
                        </a:rPr>
                        <a:t>（2016</a:t>
                      </a:r>
                      <a:r>
                        <a:rPr kumimoji="1" lang="x-none" altLang="x-none" sz="2200">
                          <a:latin typeface="HG明朝B" panose="02020809000000000000" pitchFamily="17" charset="-128"/>
                          <a:ea typeface="HG明朝B" panose="02020809000000000000" pitchFamily="17" charset="-128"/>
                        </a:rPr>
                        <a:t>年</a:t>
                      </a:r>
                      <a:r>
                        <a:rPr kumimoji="1" lang="x-none" altLang="x-none" sz="2200" dirty="0">
                          <a:latin typeface="HG明朝B" panose="02020809000000000000" pitchFamily="17" charset="-128"/>
                          <a:ea typeface="HG明朝B" panose="02020809000000000000" pitchFamily="17" charset="-128"/>
                        </a:rPr>
                        <a:t>4</a:t>
                      </a:r>
                      <a:r>
                        <a:rPr kumimoji="1" lang="x-none" altLang="x-none" sz="2200">
                          <a:latin typeface="HG明朝B" panose="02020809000000000000" pitchFamily="17" charset="-128"/>
                          <a:ea typeface="HG明朝B" panose="02020809000000000000" pitchFamily="17" charset="-128"/>
                        </a:rPr>
                        <a:t>月）</a:t>
                      </a:r>
                    </a:p>
                  </a:txBody>
                  <a:tcPr marL="114058" marR="114058" marT="57029" marB="57029"/>
                </a:tc>
                <a:tc>
                  <a:txBody>
                    <a:bodyPr/>
                    <a:lstStyle/>
                    <a:p>
                      <a:r>
                        <a:rPr kumimoji="1" lang="x-none" altLang="ja-JP" sz="2200" dirty="0">
                          <a:latin typeface="HG明朝B" panose="02020809000000000000" pitchFamily="17" charset="-128"/>
                          <a:ea typeface="HG明朝B" panose="02020809000000000000" pitchFamily="17" charset="-128"/>
                        </a:rPr>
                        <a:t>29</a:t>
                      </a:r>
                      <a:r>
                        <a:rPr kumimoji="1" lang="x-none" altLang="en-US" sz="2200" dirty="0">
                          <a:latin typeface="HG明朝B" panose="02020809000000000000" pitchFamily="17" charset="-128"/>
                          <a:ea typeface="HG明朝B" panose="02020809000000000000" pitchFamily="17" charset="-128"/>
                        </a:rPr>
                        <a:t>万人</a:t>
                      </a:r>
                    </a:p>
                    <a:p>
                      <a:r>
                        <a:rPr kumimoji="1" lang="x-none" altLang="x-none" sz="2200">
                          <a:latin typeface="HG明朝B" panose="02020809000000000000" pitchFamily="17" charset="-128"/>
                          <a:ea typeface="HG明朝B" panose="02020809000000000000" pitchFamily="17" charset="-128"/>
                        </a:rPr>
                        <a:t>(無料期間)</a:t>
                      </a:r>
                    </a:p>
                  </a:txBody>
                  <a:tcPr marL="114058" marR="114058" marT="57029" marB="57029"/>
                </a:tc>
                <a:tc>
                  <a:txBody>
                    <a:bodyPr/>
                    <a:lstStyle/>
                    <a:p>
                      <a:r>
                        <a:rPr kumimoji="1" lang="x-none" altLang="x-none" sz="2200" dirty="0">
                          <a:latin typeface="HG明朝B" panose="02020809000000000000" pitchFamily="17" charset="-128"/>
                          <a:ea typeface="HG明朝B" panose="02020809000000000000" pitchFamily="17" charset="-128"/>
                        </a:rPr>
                        <a:t>500</a:t>
                      </a:r>
                      <a:r>
                        <a:rPr kumimoji="1" lang="x-none" altLang="x-none" sz="2200">
                          <a:latin typeface="HG明朝B" panose="02020809000000000000" pitchFamily="17" charset="-128"/>
                          <a:ea typeface="HG明朝B" panose="02020809000000000000" pitchFamily="17" charset="-128"/>
                        </a:rPr>
                        <a:t>万人( </a:t>
                      </a:r>
                      <a:r>
                        <a:rPr kumimoji="1" lang="x-none" altLang="x-none" sz="2200" dirty="0">
                          <a:latin typeface="HG明朝B" panose="02020809000000000000" pitchFamily="17" charset="-128"/>
                          <a:ea typeface="HG明朝B" panose="02020809000000000000" pitchFamily="17" charset="-128"/>
                        </a:rPr>
                        <a:t>2016</a:t>
                      </a:r>
                      <a:r>
                        <a:rPr kumimoji="1" lang="x-none" altLang="x-none" sz="2200">
                          <a:latin typeface="HG明朝B" panose="02020809000000000000" pitchFamily="17" charset="-128"/>
                          <a:ea typeface="HG明朝B" panose="02020809000000000000" pitchFamily="17" charset="-128"/>
                        </a:rPr>
                        <a:t>年5月)</a:t>
                      </a:r>
                      <a:endParaRPr kumimoji="1" lang="ja-JP" altLang="en-US" sz="2200">
                        <a:latin typeface="HG明朝B" panose="02020809000000000000" pitchFamily="17" charset="-128"/>
                        <a:ea typeface="HG明朝B" panose="02020809000000000000" pitchFamily="17" charset="-128"/>
                      </a:endParaRPr>
                    </a:p>
                  </a:txBody>
                  <a:tcPr marL="114058" marR="114058" marT="57029" marB="57029"/>
                </a:tc>
                <a:tc>
                  <a:txBody>
                    <a:bodyPr/>
                    <a:lstStyle/>
                    <a:p>
                      <a:r>
                        <a:rPr kumimoji="1" lang="x-none" altLang="x-none" sz="2200">
                          <a:latin typeface="HG明朝B" panose="02020809000000000000" pitchFamily="17" charset="-128"/>
                          <a:ea typeface="HG明朝B" panose="02020809000000000000" pitchFamily="17" charset="-128"/>
                        </a:rPr>
                        <a:t>200万人</a:t>
                      </a:r>
                    </a:p>
                    <a:p>
                      <a:r>
                        <a:rPr kumimoji="1" lang="x-none" altLang="x-none" sz="2200">
                          <a:latin typeface="HG明朝B" panose="02020809000000000000" pitchFamily="17" charset="-128"/>
                          <a:ea typeface="HG明朝B" panose="02020809000000000000" pitchFamily="17" charset="-128"/>
                        </a:rPr>
                        <a:t>（2015年11月）</a:t>
                      </a:r>
                    </a:p>
                  </a:txBody>
                  <a:tcPr marL="114058" marR="114058" marT="57029" marB="57029"/>
                </a:tc>
                <a:tc>
                  <a:txBody>
                    <a:bodyPr/>
                    <a:lstStyle/>
                    <a:p>
                      <a:r>
                        <a:rPr kumimoji="1" lang="x-none" altLang="x-none" sz="2200" dirty="0">
                          <a:latin typeface="HG明朝B" panose="02020809000000000000" pitchFamily="17" charset="-128"/>
                          <a:ea typeface="HG明朝B" panose="02020809000000000000" pitchFamily="17" charset="-128"/>
                        </a:rPr>
                        <a:t>100</a:t>
                      </a:r>
                      <a:r>
                        <a:rPr kumimoji="1" lang="x-none" altLang="x-none" sz="2200">
                          <a:latin typeface="HG明朝B" panose="02020809000000000000" pitchFamily="17" charset="-128"/>
                          <a:ea typeface="HG明朝B" panose="02020809000000000000" pitchFamily="17" charset="-128"/>
                        </a:rPr>
                        <a:t>万人（</a:t>
                      </a:r>
                      <a:r>
                        <a:rPr kumimoji="1" lang="x-none" altLang="x-none" sz="2200" dirty="0">
                          <a:latin typeface="HG明朝B" panose="02020809000000000000" pitchFamily="17" charset="-128"/>
                          <a:ea typeface="HG明朝B" panose="02020809000000000000" pitchFamily="17" charset="-128"/>
                        </a:rPr>
                        <a:t>2015</a:t>
                      </a:r>
                      <a:r>
                        <a:rPr kumimoji="1" lang="x-none" altLang="x-none" sz="2200">
                          <a:latin typeface="HG明朝B" panose="02020809000000000000" pitchFamily="17" charset="-128"/>
                          <a:ea typeface="HG明朝B" panose="02020809000000000000" pitchFamily="17" charset="-128"/>
                        </a:rPr>
                        <a:t>年</a:t>
                      </a:r>
                      <a:r>
                        <a:rPr kumimoji="1" lang="x-none" altLang="x-none" sz="2200" dirty="0">
                          <a:latin typeface="HG明朝B" panose="02020809000000000000" pitchFamily="17" charset="-128"/>
                          <a:ea typeface="HG明朝B" panose="02020809000000000000" pitchFamily="17" charset="-128"/>
                        </a:rPr>
                        <a:t>8</a:t>
                      </a:r>
                      <a:r>
                        <a:rPr kumimoji="1" lang="x-none" altLang="x-none" sz="2200">
                          <a:latin typeface="HG明朝B" panose="02020809000000000000" pitchFamily="17" charset="-128"/>
                          <a:ea typeface="HG明朝B" panose="02020809000000000000" pitchFamily="17" charset="-128"/>
                        </a:rPr>
                        <a:t>月）</a:t>
                      </a:r>
                    </a:p>
                  </a:txBody>
                  <a:tcPr marL="114058" marR="114058" marT="57029" marB="57029"/>
                </a:tc>
                <a:tc>
                  <a:txBody>
                    <a:bodyPr/>
                    <a:lstStyle/>
                    <a:p>
                      <a:r>
                        <a:rPr kumimoji="1" lang="x-none" altLang="x-none" sz="2200">
                          <a:latin typeface="HG明朝B" panose="02020809000000000000" pitchFamily="17" charset="-128"/>
                          <a:ea typeface="HG明朝B" panose="02020809000000000000" pitchFamily="17" charset="-128"/>
                        </a:rPr>
                        <a:t>140万人</a:t>
                      </a:r>
                    </a:p>
                    <a:p>
                      <a:r>
                        <a:rPr kumimoji="1" lang="x-none" altLang="x-none" sz="2200">
                          <a:latin typeface="HG明朝B" panose="02020809000000000000" pitchFamily="17" charset="-128"/>
                          <a:ea typeface="HG明朝B" panose="02020809000000000000" pitchFamily="17" charset="-128"/>
                        </a:rPr>
                        <a:t>( 2013年5月)</a:t>
                      </a:r>
                    </a:p>
                  </a:txBody>
                  <a:tcPr marL="114058" marR="114058" marT="57029" marB="57029"/>
                </a:tc>
                <a:extLst>
                  <a:ext uri="{0D108BD9-81ED-4DB2-BD59-A6C34878D82A}">
                    <a16:rowId xmlns:a16="http://schemas.microsoft.com/office/drawing/2014/main" xmlns="" val="10001"/>
                  </a:ext>
                </a:extLst>
              </a:tr>
              <a:tr h="842450">
                <a:tc>
                  <a:txBody>
                    <a:bodyPr/>
                    <a:lstStyle/>
                    <a:p>
                      <a:pPr algn="ctr"/>
                      <a:r>
                        <a:rPr kumimoji="1" lang="x-none" altLang="x-none" sz="2200" spc="-300">
                          <a:latin typeface="HG明朝B" panose="02020809000000000000" pitchFamily="17" charset="-128"/>
                          <a:ea typeface="HG明朝B" panose="02020809000000000000" pitchFamily="17" charset="-128"/>
                        </a:rPr>
                        <a:t>作品数</a:t>
                      </a:r>
                    </a:p>
                  </a:txBody>
                  <a:tcPr marL="114058" marR="114058" marT="57029" marB="57029" anchor="ctr"/>
                </a:tc>
                <a:tc>
                  <a:txBody>
                    <a:bodyPr/>
                    <a:lstStyle/>
                    <a:p>
                      <a:pPr algn="ctr"/>
                      <a:r>
                        <a:rPr kumimoji="1" lang="en-US" altLang="ja-JP" sz="2200" dirty="0">
                          <a:latin typeface="HG明朝B" panose="02020809000000000000" pitchFamily="17" charset="-128"/>
                          <a:ea typeface="HG明朝B" panose="02020809000000000000" pitchFamily="17" charset="-128"/>
                        </a:rPr>
                        <a:t>15000〜</a:t>
                      </a:r>
                      <a:endParaRPr kumimoji="1" lang="ja-JP" altLang="en-US" sz="2200" dirty="0">
                        <a:latin typeface="HG明朝B" panose="02020809000000000000" pitchFamily="17" charset="-128"/>
                        <a:ea typeface="HG明朝B" panose="02020809000000000000" pitchFamily="17" charset="-128"/>
                      </a:endParaRPr>
                    </a:p>
                  </a:txBody>
                  <a:tcPr marL="114058" marR="114058" marT="57029" marB="57029" anchor="ctr"/>
                </a:tc>
                <a:tc>
                  <a:txBody>
                    <a:bodyPr/>
                    <a:lstStyle/>
                    <a:p>
                      <a:pPr algn="ctr"/>
                      <a:r>
                        <a:rPr kumimoji="1" lang="ja-JP" altLang="en-US" sz="2200" dirty="0">
                          <a:latin typeface="HG明朝B" panose="02020809000000000000" pitchFamily="17" charset="-128"/>
                          <a:ea typeface="HG明朝B" panose="02020809000000000000" pitchFamily="17" charset="-128"/>
                        </a:rPr>
                        <a:t>未発表</a:t>
                      </a:r>
                    </a:p>
                  </a:txBody>
                  <a:tcPr marL="114058" marR="114058" marT="57029" marB="57029" anchor="ctr"/>
                </a:tc>
                <a:tc>
                  <a:txBody>
                    <a:bodyPr/>
                    <a:lstStyle/>
                    <a:p>
                      <a:pPr algn="ctr"/>
                      <a:r>
                        <a:rPr kumimoji="1" lang="en-US" altLang="ja-JP" sz="2200" dirty="0">
                          <a:latin typeface="HG明朝B" panose="02020809000000000000" pitchFamily="17" charset="-128"/>
                          <a:ea typeface="HG明朝B" panose="02020809000000000000" pitchFamily="17" charset="-128"/>
                        </a:rPr>
                        <a:t>120,000〜</a:t>
                      </a:r>
                      <a:endParaRPr kumimoji="1" lang="ja-JP" altLang="en-US" sz="2200" dirty="0">
                        <a:latin typeface="HG明朝B" panose="02020809000000000000" pitchFamily="17" charset="-128"/>
                        <a:ea typeface="HG明朝B" panose="02020809000000000000" pitchFamily="17" charset="-128"/>
                      </a:endParaRPr>
                    </a:p>
                  </a:txBody>
                  <a:tcPr marL="114058" marR="114058" marT="57029" marB="57029" anchor="ctr"/>
                </a:tc>
                <a:tc>
                  <a:txBody>
                    <a:bodyPr/>
                    <a:lstStyle/>
                    <a:p>
                      <a:pPr algn="ctr"/>
                      <a:r>
                        <a:rPr kumimoji="1" lang="ja-JP" altLang="en-US" sz="2200" dirty="0">
                          <a:latin typeface="HG明朝B" panose="02020809000000000000" pitchFamily="17" charset="-128"/>
                          <a:ea typeface="HG明朝B" panose="02020809000000000000" pitchFamily="17" charset="-128"/>
                        </a:rPr>
                        <a:t>未発表</a:t>
                      </a:r>
                    </a:p>
                  </a:txBody>
                  <a:tcPr marL="114058" marR="114058" marT="57029" marB="57029" anchor="ctr"/>
                </a:tc>
                <a:tc>
                  <a:txBody>
                    <a:bodyPr/>
                    <a:lstStyle/>
                    <a:p>
                      <a:pPr algn="ctr"/>
                      <a:r>
                        <a:rPr kumimoji="1" lang="en-US" altLang="ja-JP" sz="2200" dirty="0">
                          <a:latin typeface="HG明朝B" panose="02020809000000000000" pitchFamily="17" charset="-128"/>
                          <a:ea typeface="HG明朝B" panose="02020809000000000000" pitchFamily="17" charset="-128"/>
                        </a:rPr>
                        <a:t>120,000〜</a:t>
                      </a:r>
                      <a:endParaRPr kumimoji="1" lang="ja-JP" altLang="en-US" sz="2200" dirty="0">
                        <a:latin typeface="HG明朝B" panose="02020809000000000000" pitchFamily="17" charset="-128"/>
                        <a:ea typeface="HG明朝B" panose="02020809000000000000" pitchFamily="17" charset="-128"/>
                      </a:endParaRPr>
                    </a:p>
                  </a:txBody>
                  <a:tcPr marL="114058" marR="114058" marT="57029" marB="57029" anchor="ctr"/>
                </a:tc>
                <a:tc>
                  <a:txBody>
                    <a:bodyPr/>
                    <a:lstStyle/>
                    <a:p>
                      <a:pPr algn="ctr"/>
                      <a:r>
                        <a:rPr kumimoji="1" lang="en-US" altLang="ja-JP" sz="2200" dirty="0">
                          <a:latin typeface="HG明朝B" panose="02020809000000000000" pitchFamily="17" charset="-128"/>
                          <a:ea typeface="HG明朝B" panose="02020809000000000000" pitchFamily="17" charset="-128"/>
                        </a:rPr>
                        <a:t>50,000〜</a:t>
                      </a:r>
                      <a:endParaRPr kumimoji="1" lang="ja-JP" altLang="en-US" sz="2200" dirty="0">
                        <a:latin typeface="HG明朝B" panose="02020809000000000000" pitchFamily="17" charset="-128"/>
                        <a:ea typeface="HG明朝B" panose="02020809000000000000" pitchFamily="17" charset="-128"/>
                      </a:endParaRPr>
                    </a:p>
                  </a:txBody>
                  <a:tcPr marL="114058" marR="114058" marT="57029" marB="57029" anchor="ctr"/>
                </a:tc>
                <a:extLst>
                  <a:ext uri="{0D108BD9-81ED-4DB2-BD59-A6C34878D82A}">
                    <a16:rowId xmlns:a16="http://schemas.microsoft.com/office/drawing/2014/main" xmlns="" val="10002"/>
                  </a:ext>
                </a:extLst>
              </a:tr>
              <a:tr h="842450">
                <a:tc>
                  <a:txBody>
                    <a:bodyPr/>
                    <a:lstStyle/>
                    <a:p>
                      <a:pPr algn="ctr"/>
                      <a:r>
                        <a:rPr kumimoji="1" lang="ja-JP" altLang="en-US" sz="2200" dirty="0">
                          <a:latin typeface="HG明朝B" panose="02020809000000000000" pitchFamily="17" charset="-128"/>
                          <a:ea typeface="HG明朝B" panose="02020809000000000000" pitchFamily="17" charset="-128"/>
                        </a:rPr>
                        <a:t>料金</a:t>
                      </a:r>
                      <a:endParaRPr kumimoji="1" lang="en-US" altLang="ja-JP" sz="2200" dirty="0">
                        <a:latin typeface="HG明朝B" panose="02020809000000000000" pitchFamily="17" charset="-128"/>
                        <a:ea typeface="HG明朝B" panose="02020809000000000000" pitchFamily="17" charset="-128"/>
                      </a:endParaRPr>
                    </a:p>
                    <a:p>
                      <a:pPr algn="ctr"/>
                      <a:r>
                        <a:rPr kumimoji="1" lang="en-US" altLang="ja-JP" sz="2200" dirty="0">
                          <a:latin typeface="HG明朝B" panose="02020809000000000000" pitchFamily="17" charset="-128"/>
                          <a:ea typeface="HG明朝B" panose="02020809000000000000" pitchFamily="17" charset="-128"/>
                        </a:rPr>
                        <a:t>(</a:t>
                      </a:r>
                      <a:r>
                        <a:rPr kumimoji="1" lang="ja-JP" altLang="en-US" sz="2200" dirty="0">
                          <a:latin typeface="HG明朝B" panose="02020809000000000000" pitchFamily="17" charset="-128"/>
                          <a:ea typeface="HG明朝B" panose="02020809000000000000" pitchFamily="17" charset="-128"/>
                        </a:rPr>
                        <a:t>月額）</a:t>
                      </a:r>
                      <a:endParaRPr kumimoji="1" lang="en-US" altLang="ja-JP" sz="2200" dirty="0">
                        <a:latin typeface="HG明朝B" panose="02020809000000000000" pitchFamily="17" charset="-128"/>
                        <a:ea typeface="HG明朝B" panose="02020809000000000000" pitchFamily="17" charset="-128"/>
                      </a:endParaRPr>
                    </a:p>
                  </a:txBody>
                  <a:tcPr marL="114058" marR="114058" marT="57029" marB="57029" anchor="ctr"/>
                </a:tc>
                <a:tc>
                  <a:txBody>
                    <a:bodyPr/>
                    <a:lstStyle/>
                    <a:p>
                      <a:pPr algn="ctr"/>
                      <a:r>
                        <a:rPr kumimoji="1" lang="en-US" altLang="ja-JP" sz="2200" dirty="0">
                          <a:latin typeface="HG明朝B" panose="02020809000000000000" pitchFamily="17" charset="-128"/>
                          <a:ea typeface="HG明朝B" panose="02020809000000000000" pitchFamily="17" charset="-128"/>
                        </a:rPr>
                        <a:t>933</a:t>
                      </a:r>
                      <a:r>
                        <a:rPr kumimoji="1" lang="ja-JP" altLang="en-US" sz="2200" dirty="0">
                          <a:latin typeface="HG明朝B" panose="02020809000000000000" pitchFamily="17" charset="-128"/>
                          <a:ea typeface="HG明朝B" panose="02020809000000000000" pitchFamily="17" charset="-128"/>
                        </a:rPr>
                        <a:t>円</a:t>
                      </a:r>
                    </a:p>
                  </a:txBody>
                  <a:tcPr marL="114058" marR="114058" marT="57029" marB="57029" anchor="ctr"/>
                </a:tc>
                <a:tc>
                  <a:txBody>
                    <a:bodyPr/>
                    <a:lstStyle/>
                    <a:p>
                      <a:pPr algn="ctr"/>
                      <a:r>
                        <a:rPr kumimoji="1" lang="en-US" altLang="ja-JP" sz="2200" dirty="0">
                          <a:latin typeface="HG明朝B" panose="02020809000000000000" pitchFamily="17" charset="-128"/>
                          <a:ea typeface="HG明朝B" panose="02020809000000000000" pitchFamily="17" charset="-128"/>
                        </a:rPr>
                        <a:t>650</a:t>
                      </a:r>
                      <a:r>
                        <a:rPr kumimoji="1" lang="ja-JP" altLang="en-US" sz="2200" dirty="0">
                          <a:latin typeface="HG明朝B" panose="02020809000000000000" pitchFamily="17" charset="-128"/>
                          <a:ea typeface="HG明朝B" panose="02020809000000000000" pitchFamily="17" charset="-128"/>
                        </a:rPr>
                        <a:t>円</a:t>
                      </a:r>
                      <a:r>
                        <a:rPr kumimoji="1" lang="en-US" altLang="ja-JP" sz="2200" dirty="0">
                          <a:latin typeface="HG明朝B" panose="02020809000000000000" pitchFamily="17" charset="-128"/>
                          <a:ea typeface="HG明朝B" panose="02020809000000000000" pitchFamily="17" charset="-128"/>
                        </a:rPr>
                        <a:t>〜</a:t>
                      </a:r>
                      <a:endParaRPr kumimoji="1" lang="ja-JP" altLang="en-US" sz="2200" dirty="0">
                        <a:latin typeface="HG明朝B" panose="02020809000000000000" pitchFamily="17" charset="-128"/>
                        <a:ea typeface="HG明朝B" panose="02020809000000000000" pitchFamily="17" charset="-128"/>
                      </a:endParaRPr>
                    </a:p>
                  </a:txBody>
                  <a:tcPr marL="114058" marR="114058" marT="57029" marB="57029" anchor="ctr"/>
                </a:tc>
                <a:tc>
                  <a:txBody>
                    <a:bodyPr/>
                    <a:lstStyle/>
                    <a:p>
                      <a:pPr algn="ctr"/>
                      <a:r>
                        <a:rPr kumimoji="1" lang="en-US" altLang="ja-JP" sz="2200" dirty="0">
                          <a:latin typeface="HG明朝B" panose="02020809000000000000" pitchFamily="17" charset="-128"/>
                          <a:ea typeface="HG明朝B" panose="02020809000000000000" pitchFamily="17" charset="-128"/>
                        </a:rPr>
                        <a:t>500</a:t>
                      </a:r>
                      <a:r>
                        <a:rPr kumimoji="1" lang="ja-JP" altLang="en-US" sz="2200" dirty="0">
                          <a:latin typeface="HG明朝B" panose="02020809000000000000" pitchFamily="17" charset="-128"/>
                          <a:ea typeface="HG明朝B" panose="02020809000000000000" pitchFamily="17" charset="-128"/>
                        </a:rPr>
                        <a:t>円</a:t>
                      </a:r>
                    </a:p>
                  </a:txBody>
                  <a:tcPr marL="114058" marR="114058" marT="57029" marB="57029" anchor="ctr"/>
                </a:tc>
                <a:tc>
                  <a:txBody>
                    <a:bodyPr/>
                    <a:lstStyle/>
                    <a:p>
                      <a:pPr algn="ctr"/>
                      <a:r>
                        <a:rPr kumimoji="1" lang="en-US" altLang="ja-JP" sz="2200" dirty="0">
                          <a:latin typeface="HG明朝B" panose="02020809000000000000" pitchFamily="17" charset="-128"/>
                          <a:ea typeface="HG明朝B" panose="02020809000000000000" pitchFamily="17" charset="-128"/>
                        </a:rPr>
                        <a:t>325</a:t>
                      </a:r>
                      <a:r>
                        <a:rPr kumimoji="1" lang="ja-JP" altLang="en-US" sz="2200" dirty="0">
                          <a:latin typeface="HG明朝B" panose="02020809000000000000" pitchFamily="17" charset="-128"/>
                          <a:ea typeface="HG明朝B" panose="02020809000000000000" pitchFamily="17" charset="-128"/>
                        </a:rPr>
                        <a:t>円</a:t>
                      </a:r>
                    </a:p>
                  </a:txBody>
                  <a:tcPr marL="114058" marR="114058" marT="57029" marB="57029" anchor="ctr"/>
                </a:tc>
                <a:tc>
                  <a:txBody>
                    <a:bodyPr/>
                    <a:lstStyle/>
                    <a:p>
                      <a:pPr algn="ctr"/>
                      <a:r>
                        <a:rPr kumimoji="1" lang="en-US" altLang="ja-JP" sz="2200" dirty="0">
                          <a:latin typeface="HG明朝B" panose="02020809000000000000" pitchFamily="17" charset="-128"/>
                          <a:ea typeface="HG明朝B" panose="02020809000000000000" pitchFamily="17" charset="-128"/>
                        </a:rPr>
                        <a:t>1990</a:t>
                      </a:r>
                      <a:r>
                        <a:rPr kumimoji="1" lang="ja-JP" altLang="en-US" sz="2200" dirty="0">
                          <a:latin typeface="HG明朝B" panose="02020809000000000000" pitchFamily="17" charset="-128"/>
                          <a:ea typeface="HG明朝B" panose="02020809000000000000" pitchFamily="17" charset="-128"/>
                        </a:rPr>
                        <a:t>円</a:t>
                      </a:r>
                    </a:p>
                  </a:txBody>
                  <a:tcPr marL="114058" marR="114058" marT="57029" marB="57029" anchor="ctr"/>
                </a:tc>
                <a:tc>
                  <a:txBody>
                    <a:bodyPr/>
                    <a:lstStyle/>
                    <a:p>
                      <a:pPr algn="ctr"/>
                      <a:r>
                        <a:rPr kumimoji="1" lang="en-US" altLang="ja-JP" sz="2200" dirty="0">
                          <a:latin typeface="HG明朝B" panose="02020809000000000000" pitchFamily="17" charset="-128"/>
                          <a:ea typeface="HG明朝B" panose="02020809000000000000" pitchFamily="17" charset="-128"/>
                        </a:rPr>
                        <a:t>933</a:t>
                      </a:r>
                      <a:r>
                        <a:rPr kumimoji="1" lang="ja-JP" altLang="en-US" sz="2200" dirty="0">
                          <a:latin typeface="HG明朝B" panose="02020809000000000000" pitchFamily="17" charset="-128"/>
                          <a:ea typeface="HG明朝B" panose="02020809000000000000" pitchFamily="17" charset="-128"/>
                        </a:rPr>
                        <a:t>円</a:t>
                      </a:r>
                    </a:p>
                  </a:txBody>
                  <a:tcPr marL="114058" marR="114058" marT="57029" marB="57029" anchor="ctr"/>
                </a:tc>
                <a:extLst>
                  <a:ext uri="{0D108BD9-81ED-4DB2-BD59-A6C34878D82A}">
                    <a16:rowId xmlns:a16="http://schemas.microsoft.com/office/drawing/2014/main" xmlns="" val="10003"/>
                  </a:ext>
                </a:extLst>
              </a:tr>
              <a:tr h="842450">
                <a:tc>
                  <a:txBody>
                    <a:bodyPr/>
                    <a:lstStyle/>
                    <a:p>
                      <a:pPr algn="ctr"/>
                      <a:r>
                        <a:rPr kumimoji="1" lang="ja-JP" altLang="en-US" sz="2200" spc="-300" dirty="0">
                          <a:latin typeface="HG明朝B" panose="02020809000000000000" pitchFamily="17" charset="-128"/>
                          <a:ea typeface="HG明朝B" panose="02020809000000000000" pitchFamily="17" charset="-128"/>
                        </a:rPr>
                        <a:t>無料期間</a:t>
                      </a:r>
                    </a:p>
                  </a:txBody>
                  <a:tcPr marL="114058" marR="114058" marT="57029" marB="57029" anchor="ctr"/>
                </a:tc>
                <a:tc>
                  <a:txBody>
                    <a:bodyPr/>
                    <a:lstStyle/>
                    <a:p>
                      <a:pPr algn="ctr"/>
                      <a:r>
                        <a:rPr kumimoji="1" lang="en-US" altLang="ja-JP" sz="2200" dirty="0">
                          <a:latin typeface="HG明朝B" panose="02020809000000000000" pitchFamily="17" charset="-128"/>
                          <a:ea typeface="HG明朝B" panose="02020809000000000000" pitchFamily="17" charset="-128"/>
                        </a:rPr>
                        <a:t>14</a:t>
                      </a:r>
                      <a:r>
                        <a:rPr kumimoji="1" lang="ja-JP" altLang="en-US" sz="2200" dirty="0">
                          <a:latin typeface="HG明朝B" panose="02020809000000000000" pitchFamily="17" charset="-128"/>
                          <a:ea typeface="HG明朝B" panose="02020809000000000000" pitchFamily="17" charset="-128"/>
                        </a:rPr>
                        <a:t>日間</a:t>
                      </a:r>
                    </a:p>
                  </a:txBody>
                  <a:tcPr marL="114058" marR="114058" marT="57029" marB="57029" anchor="ctr"/>
                </a:tc>
                <a:tc>
                  <a:txBody>
                    <a:bodyPr/>
                    <a:lstStyle/>
                    <a:p>
                      <a:pPr algn="ctr"/>
                      <a:r>
                        <a:rPr kumimoji="1" lang="en-US" altLang="ja-JP" sz="2200" dirty="0">
                          <a:latin typeface="HG明朝B" panose="02020809000000000000" pitchFamily="17" charset="-128"/>
                          <a:ea typeface="HG明朝B" panose="02020809000000000000" pitchFamily="17" charset="-128"/>
                        </a:rPr>
                        <a:t>1</a:t>
                      </a:r>
                      <a:r>
                        <a:rPr kumimoji="1" lang="ja-JP" altLang="en-US" sz="2200" dirty="0">
                          <a:latin typeface="HG明朝B" panose="02020809000000000000" pitchFamily="17" charset="-128"/>
                          <a:ea typeface="HG明朝B" panose="02020809000000000000" pitchFamily="17" charset="-128"/>
                        </a:rPr>
                        <a:t>ヶ月間</a:t>
                      </a:r>
                    </a:p>
                  </a:txBody>
                  <a:tcPr marL="114058" marR="114058" marT="57029" marB="57029" anchor="ctr"/>
                </a:tc>
                <a:tc>
                  <a:txBody>
                    <a:bodyPr/>
                    <a:lstStyle/>
                    <a:p>
                      <a:pPr algn="ctr"/>
                      <a:r>
                        <a:rPr kumimoji="1" lang="en-US" altLang="ja-JP" sz="2200" dirty="0">
                          <a:latin typeface="HG明朝B" panose="02020809000000000000" pitchFamily="17" charset="-128"/>
                          <a:ea typeface="HG明朝B" panose="02020809000000000000" pitchFamily="17" charset="-128"/>
                        </a:rPr>
                        <a:t>31</a:t>
                      </a:r>
                      <a:r>
                        <a:rPr kumimoji="1" lang="ja-JP" altLang="en-US" sz="2200" dirty="0">
                          <a:latin typeface="HG明朝B" panose="02020809000000000000" pitchFamily="17" charset="-128"/>
                          <a:ea typeface="HG明朝B" panose="02020809000000000000" pitchFamily="17" charset="-128"/>
                        </a:rPr>
                        <a:t>日間</a:t>
                      </a:r>
                    </a:p>
                  </a:txBody>
                  <a:tcPr marL="114058" marR="114058" marT="57029" marB="57029" anchor="ctr"/>
                </a:tc>
                <a:tc>
                  <a:txBody>
                    <a:bodyPr/>
                    <a:lstStyle/>
                    <a:p>
                      <a:pPr algn="ctr"/>
                      <a:r>
                        <a:rPr kumimoji="1" lang="en-US" altLang="ja-JP" sz="2200" dirty="0">
                          <a:latin typeface="HG明朝B" panose="02020809000000000000" pitchFamily="17" charset="-128"/>
                          <a:ea typeface="HG明朝B" panose="02020809000000000000" pitchFamily="17" charset="-128"/>
                        </a:rPr>
                        <a:t>30</a:t>
                      </a:r>
                      <a:r>
                        <a:rPr kumimoji="1" lang="ja-JP" altLang="en-US" sz="2200" dirty="0">
                          <a:latin typeface="HG明朝B" panose="02020809000000000000" pitchFamily="17" charset="-128"/>
                          <a:ea typeface="HG明朝B" panose="02020809000000000000" pitchFamily="17" charset="-128"/>
                        </a:rPr>
                        <a:t>日間</a:t>
                      </a:r>
                    </a:p>
                  </a:txBody>
                  <a:tcPr marL="114058" marR="114058" marT="57029" marB="57029" anchor="ctr"/>
                </a:tc>
                <a:tc>
                  <a:txBody>
                    <a:bodyPr/>
                    <a:lstStyle/>
                    <a:p>
                      <a:pPr algn="ctr"/>
                      <a:r>
                        <a:rPr kumimoji="1" lang="en-US" altLang="ja-JP" sz="2200" dirty="0">
                          <a:latin typeface="HG明朝B" panose="02020809000000000000" pitchFamily="17" charset="-128"/>
                          <a:ea typeface="HG明朝B" panose="02020809000000000000" pitchFamily="17" charset="-128"/>
                        </a:rPr>
                        <a:t>16</a:t>
                      </a:r>
                      <a:r>
                        <a:rPr kumimoji="1" lang="ja-JP" altLang="en-US" sz="2200" dirty="0">
                          <a:latin typeface="HG明朝B" panose="02020809000000000000" pitchFamily="17" charset="-128"/>
                          <a:ea typeface="HG明朝B" panose="02020809000000000000" pitchFamily="17" charset="-128"/>
                        </a:rPr>
                        <a:t>日間</a:t>
                      </a:r>
                    </a:p>
                  </a:txBody>
                  <a:tcPr marL="114058" marR="114058" marT="57029" marB="57029" anchor="ctr"/>
                </a:tc>
                <a:tc>
                  <a:txBody>
                    <a:bodyPr/>
                    <a:lstStyle/>
                    <a:p>
                      <a:pPr algn="ctr"/>
                      <a:r>
                        <a:rPr kumimoji="1" lang="en-US" altLang="ja-JP" sz="2200" dirty="0">
                          <a:latin typeface="HG明朝B" panose="02020809000000000000" pitchFamily="17" charset="-128"/>
                          <a:ea typeface="HG明朝B" panose="02020809000000000000" pitchFamily="17" charset="-128"/>
                        </a:rPr>
                        <a:t>30</a:t>
                      </a:r>
                      <a:r>
                        <a:rPr kumimoji="1" lang="ja-JP" altLang="en-US" sz="2200" dirty="0">
                          <a:latin typeface="HG明朝B" panose="02020809000000000000" pitchFamily="17" charset="-128"/>
                          <a:ea typeface="HG明朝B" panose="02020809000000000000" pitchFamily="17" charset="-128"/>
                        </a:rPr>
                        <a:t>日間</a:t>
                      </a:r>
                    </a:p>
                  </a:txBody>
                  <a:tcPr marL="114058" marR="114058" marT="57029" marB="57029" anchor="ctr"/>
                </a:tc>
                <a:extLst>
                  <a:ext uri="{0D108BD9-81ED-4DB2-BD59-A6C34878D82A}">
                    <a16:rowId xmlns:a16="http://schemas.microsoft.com/office/drawing/2014/main" xmlns="" val="10004"/>
                  </a:ext>
                </a:extLst>
              </a:tr>
            </a:tbl>
          </a:graphicData>
        </a:graphic>
      </p:graphicFrame>
      <p:grpSp>
        <p:nvGrpSpPr>
          <p:cNvPr id="15" name="図形グループ 14"/>
          <p:cNvGrpSpPr/>
          <p:nvPr/>
        </p:nvGrpSpPr>
        <p:grpSpPr>
          <a:xfrm>
            <a:off x="1462528" y="1065500"/>
            <a:ext cx="7492244" cy="859455"/>
            <a:chOff x="1462528" y="1436700"/>
            <a:chExt cx="7492244" cy="859455"/>
          </a:xfrm>
        </p:grpSpPr>
        <p:pic>
          <p:nvPicPr>
            <p:cNvPr id="4" name="図 3"/>
            <p:cNvPicPr>
              <a:picLocks noChangeAspect="1"/>
            </p:cNvPicPr>
            <p:nvPr/>
          </p:nvPicPr>
          <p:blipFill rotWithShape="1">
            <a:blip r:embed="rId3" cstate="email">
              <a:extLst>
                <a:ext uri="{28A0092B-C50C-407E-A947-70E740481C1C}">
                  <a14:useLocalDpi xmlns:a14="http://schemas.microsoft.com/office/drawing/2010/main" val="0"/>
                </a:ext>
              </a:extLst>
            </a:blip>
            <a:srcRect/>
            <a:stretch/>
          </p:blipFill>
          <p:spPr>
            <a:xfrm>
              <a:off x="2706959" y="1436702"/>
              <a:ext cx="1218771" cy="859453"/>
            </a:xfrm>
            <a:prstGeom prst="rect">
              <a:avLst/>
            </a:prstGeom>
          </p:spPr>
        </p:pic>
        <p:pic>
          <p:nvPicPr>
            <p:cNvPr id="5" name="図 4"/>
            <p:cNvPicPr>
              <a:picLocks noChangeAspect="1"/>
            </p:cNvPicPr>
            <p:nvPr/>
          </p:nvPicPr>
          <p:blipFill rotWithShape="1">
            <a:blip r:embed="rId4" cstate="email">
              <a:extLst>
                <a:ext uri="{28A0092B-C50C-407E-A947-70E740481C1C}">
                  <a14:useLocalDpi xmlns:a14="http://schemas.microsoft.com/office/drawing/2010/main" val="0"/>
                </a:ext>
              </a:extLst>
            </a:blip>
            <a:srcRect/>
            <a:stretch/>
          </p:blipFill>
          <p:spPr>
            <a:xfrm>
              <a:off x="1462528" y="1436702"/>
              <a:ext cx="1244430" cy="859453"/>
            </a:xfrm>
            <a:prstGeom prst="rect">
              <a:avLst/>
            </a:prstGeom>
          </p:spPr>
        </p:pic>
        <p:pic>
          <p:nvPicPr>
            <p:cNvPr id="8" name="図 7"/>
            <p:cNvPicPr>
              <a:picLocks noChangeAspect="1"/>
            </p:cNvPicPr>
            <p:nvPr/>
          </p:nvPicPr>
          <p:blipFill rotWithShape="1">
            <a:blip r:embed="rId5" cstate="email">
              <a:extLst>
                <a:ext uri="{28A0092B-C50C-407E-A947-70E740481C1C}">
                  <a14:useLocalDpi xmlns:a14="http://schemas.microsoft.com/office/drawing/2010/main" val="0"/>
                </a:ext>
              </a:extLst>
            </a:blip>
            <a:srcRect/>
            <a:stretch/>
          </p:blipFill>
          <p:spPr>
            <a:xfrm>
              <a:off x="3925730" y="1436702"/>
              <a:ext cx="1308577" cy="859453"/>
            </a:xfrm>
            <a:prstGeom prst="rect">
              <a:avLst/>
            </a:prstGeom>
          </p:spPr>
        </p:pic>
        <p:pic>
          <p:nvPicPr>
            <p:cNvPr id="11" name="図 10" descr="amazonprime-video-2.jpg"/>
            <p:cNvPicPr>
              <a:picLocks noChangeAspect="1"/>
            </p:cNvPicPr>
            <p:nvPr/>
          </p:nvPicPr>
          <p:blipFill rotWithShape="1">
            <a:blip r:embed="rId6" cstate="email">
              <a:extLst>
                <a:ext uri="{28A0092B-C50C-407E-A947-70E740481C1C}">
                  <a14:useLocalDpi xmlns:a14="http://schemas.microsoft.com/office/drawing/2010/main" val="0"/>
                </a:ext>
              </a:extLst>
            </a:blip>
            <a:srcRect/>
            <a:stretch/>
          </p:blipFill>
          <p:spPr>
            <a:xfrm>
              <a:off x="5234307" y="1436702"/>
              <a:ext cx="1193114" cy="859453"/>
            </a:xfrm>
            <a:prstGeom prst="rect">
              <a:avLst/>
            </a:prstGeom>
          </p:spPr>
        </p:pic>
        <p:pic>
          <p:nvPicPr>
            <p:cNvPr id="12" name="図 11"/>
            <p:cNvPicPr>
              <a:picLocks noChangeAspect="1"/>
            </p:cNvPicPr>
            <p:nvPr/>
          </p:nvPicPr>
          <p:blipFill rotWithShape="1">
            <a:blip r:embed="rId7" cstate="email">
              <a:extLst>
                <a:ext uri="{28A0092B-C50C-407E-A947-70E740481C1C}">
                  <a14:useLocalDpi xmlns:a14="http://schemas.microsoft.com/office/drawing/2010/main" val="0"/>
                </a:ext>
              </a:extLst>
            </a:blip>
            <a:srcRect/>
            <a:stretch/>
          </p:blipFill>
          <p:spPr>
            <a:xfrm>
              <a:off x="6427421" y="1436701"/>
              <a:ext cx="1282918" cy="859453"/>
            </a:xfrm>
            <a:prstGeom prst="rect">
              <a:avLst/>
            </a:prstGeom>
          </p:spPr>
        </p:pic>
        <p:pic>
          <p:nvPicPr>
            <p:cNvPr id="14" name="図 13"/>
            <p:cNvPicPr>
              <a:picLocks noChangeAspect="1"/>
            </p:cNvPicPr>
            <p:nvPr/>
          </p:nvPicPr>
          <p:blipFill>
            <a:blip r:embed="rId8" cstate="email">
              <a:extLst>
                <a:ext uri="{28A0092B-C50C-407E-A947-70E740481C1C}">
                  <a14:useLocalDpi xmlns:a14="http://schemas.microsoft.com/office/drawing/2010/main" val="0"/>
                </a:ext>
              </a:extLst>
            </a:blip>
            <a:stretch>
              <a:fillRect/>
            </a:stretch>
          </p:blipFill>
          <p:spPr>
            <a:xfrm>
              <a:off x="7710340" y="1436700"/>
              <a:ext cx="1244432" cy="859455"/>
            </a:xfrm>
            <a:prstGeom prst="rect">
              <a:avLst/>
            </a:prstGeom>
          </p:spPr>
        </p:pic>
      </p:grpSp>
      <p:sp>
        <p:nvSpPr>
          <p:cNvPr id="3" name="テキスト ボックス 2"/>
          <p:cNvSpPr txBox="1"/>
          <p:nvPr/>
        </p:nvSpPr>
        <p:spPr>
          <a:xfrm>
            <a:off x="2313897" y="408552"/>
            <a:ext cx="4532243" cy="584775"/>
          </a:xfrm>
          <a:prstGeom prst="rect">
            <a:avLst/>
          </a:prstGeom>
        </p:spPr>
        <p:txBody>
          <a:bodyPr rtlCol="0">
            <a:spAutoFit/>
          </a:bodyPr>
          <a:lstStyle/>
          <a:p>
            <a:pPr algn="ctr"/>
            <a:r>
              <a:rPr lang="x-none" altLang="x-none" sz="3200" dirty="0">
                <a:solidFill>
                  <a:srgbClr val="000000"/>
                </a:solidFill>
                <a:latin typeface="HG明朝B" panose="02020809000000000000" pitchFamily="17" charset="-128"/>
                <a:ea typeface="HG明朝B" panose="02020809000000000000" pitchFamily="17" charset="-128"/>
              </a:rPr>
              <a:t>各サービスの比較</a:t>
            </a:r>
          </a:p>
        </p:txBody>
      </p:sp>
      <p:sp>
        <p:nvSpPr>
          <p:cNvPr id="6" name="スライド番号プレースホルダー 5"/>
          <p:cNvSpPr>
            <a:spLocks noGrp="1"/>
          </p:cNvSpPr>
          <p:nvPr>
            <p:ph type="sldNum" sz="quarter" idx="12"/>
          </p:nvPr>
        </p:nvSpPr>
        <p:spPr/>
        <p:txBody>
          <a:bodyPr/>
          <a:lstStyle/>
          <a:p>
            <a:fld id="{3716F7F3-095C-FF4D-AF29-008D5C28A395}" type="slidenum">
              <a:rPr kumimoji="1" lang="ja-JP" altLang="en-US" smtClean="0"/>
              <a:t>7</a:t>
            </a:fld>
            <a:endParaRPr kumimoji="1" lang="ja-JP" altLang="en-US"/>
          </a:p>
        </p:txBody>
      </p:sp>
      <p:sp>
        <p:nvSpPr>
          <p:cNvPr id="7" name="テキスト ボックス 6"/>
          <p:cNvSpPr txBox="1"/>
          <p:nvPr/>
        </p:nvSpPr>
        <p:spPr>
          <a:xfrm>
            <a:off x="114300" y="5962650"/>
            <a:ext cx="8900246" cy="830997"/>
          </a:xfrm>
          <a:prstGeom prst="rect">
            <a:avLst/>
          </a:prstGeom>
          <a:noFill/>
        </p:spPr>
        <p:txBody>
          <a:bodyPr wrap="square" rtlCol="0" anchor="t">
            <a:spAutoFit/>
          </a:bodyPr>
          <a:lstStyle/>
          <a:p>
            <a:pPr algn="ctr"/>
            <a:r>
              <a:rPr lang="ja-JP" altLang="en-US" sz="2400" spc="-150" dirty="0" smtClean="0">
                <a:latin typeface="HG明朝B" panose="02020809000000000000" pitchFamily="17" charset="-128"/>
                <a:ea typeface="HG明朝B" panose="02020809000000000000" pitchFamily="17" charset="-128"/>
              </a:rPr>
              <a:t>豊富な作品数やオリジナルコンテンツで差別化。</a:t>
            </a:r>
            <a:endParaRPr lang="en-US" altLang="ja-JP" sz="2400" spc="-150" dirty="0" smtClean="0">
              <a:latin typeface="HG明朝B" panose="02020809000000000000" pitchFamily="17" charset="-128"/>
              <a:ea typeface="HG明朝B" panose="02020809000000000000" pitchFamily="17" charset="-128"/>
            </a:endParaRPr>
          </a:p>
          <a:p>
            <a:pPr algn="ctr"/>
            <a:r>
              <a:rPr lang="ja-JP" altLang="en-US" sz="2400" spc="-150" dirty="0" smtClean="0">
                <a:latin typeface="HG明朝B" panose="02020809000000000000" pitchFamily="17" charset="-128"/>
                <a:ea typeface="HG明朝B" panose="02020809000000000000" pitchFamily="17" charset="-128"/>
              </a:rPr>
              <a:t>さらに、すべてのサービスが無料期間を設けている。</a:t>
            </a:r>
            <a:endParaRPr lang="ja-JP" altLang="en-US" sz="2400" spc="-150" dirty="0">
              <a:latin typeface="HG明朝B" panose="02020809000000000000" pitchFamily="17" charset="-128"/>
              <a:ea typeface="HG明朝B" panose="02020809000000000000" pitchFamily="17" charset="-128"/>
            </a:endParaRPr>
          </a:p>
        </p:txBody>
      </p:sp>
      <p:sp>
        <p:nvSpPr>
          <p:cNvPr id="16" name="タイトル 1"/>
          <p:cNvSpPr txBox="1">
            <a:spLocks/>
          </p:cNvSpPr>
          <p:nvPr/>
        </p:nvSpPr>
        <p:spPr>
          <a:xfrm>
            <a:off x="186905" y="43132"/>
            <a:ext cx="1176172" cy="493712"/>
          </a:xfrm>
          <a:prstGeom prst="rect">
            <a:avLst/>
          </a:prstGeom>
        </p:spPr>
        <p:txBody>
          <a:bodyPr vert="horz" lIns="91440" tIns="45720" rIns="91440" bIns="45720" rtlCol="0" anchor="ctr">
            <a:noAutofit/>
          </a:bodyPr>
          <a:lstStyle>
            <a:lvl1pPr algn="ctr" defTabSz="457200" rtl="0" eaLnBrk="1" latinLnBrk="0" hangingPunct="1">
              <a:spcBef>
                <a:spcPct val="0"/>
              </a:spcBef>
              <a:buNone/>
              <a:defRPr kumimoji="1" sz="4400" kern="1200">
                <a:solidFill>
                  <a:schemeClr val="tx1"/>
                </a:solidFill>
                <a:latin typeface="+mj-lt"/>
                <a:ea typeface="+mj-ea"/>
                <a:cs typeface="+mj-cs"/>
              </a:defRPr>
            </a:lvl1pPr>
          </a:lstStyle>
          <a:p>
            <a:r>
              <a:rPr lang="x-none" altLang="x-none" sz="1800" dirty="0">
                <a:solidFill>
                  <a:srgbClr val="000000"/>
                </a:solidFill>
                <a:latin typeface="HG明朝B" panose="02020809000000000000" pitchFamily="17" charset="-128"/>
                <a:ea typeface="HG明朝B" panose="02020809000000000000" pitchFamily="17" charset="-128"/>
              </a:rPr>
              <a:t>現状分析</a:t>
            </a:r>
          </a:p>
        </p:txBody>
      </p:sp>
    </p:spTree>
    <p:extLst>
      <p:ext uri="{BB962C8B-B14F-4D97-AF65-F5344CB8AC3E}">
        <p14:creationId xmlns:p14="http://schemas.microsoft.com/office/powerpoint/2010/main" val="244901812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 name="グラフ 9"/>
          <p:cNvGraphicFramePr/>
          <p:nvPr>
            <p:extLst>
              <p:ext uri="{D42A27DB-BD31-4B8C-83A1-F6EECF244321}">
                <p14:modId xmlns:p14="http://schemas.microsoft.com/office/powerpoint/2010/main" val="2004980831"/>
              </p:ext>
            </p:extLst>
          </p:nvPr>
        </p:nvGraphicFramePr>
        <p:xfrm>
          <a:off x="729416" y="1682697"/>
          <a:ext cx="7137831" cy="3805451"/>
        </p:xfrm>
        <a:graphic>
          <a:graphicData uri="http://schemas.openxmlformats.org/drawingml/2006/chart">
            <c:chart xmlns:c="http://schemas.openxmlformats.org/drawingml/2006/chart" xmlns:r="http://schemas.openxmlformats.org/officeDocument/2006/relationships" r:id="rId3"/>
          </a:graphicData>
        </a:graphic>
      </p:graphicFrame>
      <p:sp>
        <p:nvSpPr>
          <p:cNvPr id="5" name="テキスト ボックス 4"/>
          <p:cNvSpPr txBox="1"/>
          <p:nvPr/>
        </p:nvSpPr>
        <p:spPr>
          <a:xfrm>
            <a:off x="-120424" y="417236"/>
            <a:ext cx="4409560" cy="584775"/>
          </a:xfrm>
          <a:prstGeom prst="rect">
            <a:avLst/>
          </a:prstGeom>
        </p:spPr>
        <p:txBody>
          <a:bodyPr wrap="square" rtlCol="0" anchor="t">
            <a:spAutoFit/>
          </a:bodyPr>
          <a:lstStyle/>
          <a:p>
            <a:pPr algn="ctr"/>
            <a:r>
              <a:rPr lang="ja-JP" altLang="en-US" sz="3200" b="1" dirty="0">
                <a:latin typeface="HG明朝B" panose="02020809000000000000" pitchFamily="17" charset="-128"/>
                <a:ea typeface="HG明朝B" panose="02020809000000000000" pitchFamily="17" charset="-128"/>
              </a:rPr>
              <a:t>現在</a:t>
            </a:r>
            <a:r>
              <a:rPr lang="ja-JP" altLang="en-US" sz="3200" b="1" dirty="0" smtClean="0">
                <a:latin typeface="HG明朝B" panose="02020809000000000000" pitchFamily="17" charset="-128"/>
                <a:ea typeface="HG明朝B" panose="02020809000000000000" pitchFamily="17" charset="-128"/>
              </a:rPr>
              <a:t>の利用者の割合</a:t>
            </a:r>
            <a:endParaRPr lang="x-none" altLang="x-none" sz="3200" b="1" dirty="0">
              <a:latin typeface="HG明朝B" panose="02020809000000000000" pitchFamily="17" charset="-128"/>
              <a:ea typeface="HG明朝B" panose="02020809000000000000" pitchFamily="17" charset="-128"/>
            </a:endParaRPr>
          </a:p>
        </p:txBody>
      </p:sp>
      <p:sp>
        <p:nvSpPr>
          <p:cNvPr id="6" name="テキスト ボックス 5"/>
          <p:cNvSpPr txBox="1"/>
          <p:nvPr/>
        </p:nvSpPr>
        <p:spPr>
          <a:xfrm>
            <a:off x="1519429" y="1134837"/>
            <a:ext cx="6555718" cy="646331"/>
          </a:xfrm>
          <a:prstGeom prst="rect">
            <a:avLst/>
          </a:prstGeom>
        </p:spPr>
        <p:txBody>
          <a:bodyPr wrap="square" rtlCol="0" anchor="t">
            <a:spAutoFit/>
          </a:bodyPr>
          <a:lstStyle/>
          <a:p>
            <a:r>
              <a:rPr lang="x-none" altLang="x-none" dirty="0">
                <a:latin typeface="HG明朝B" panose="02020809000000000000" pitchFamily="17" charset="-128"/>
                <a:ea typeface="HG明朝B" panose="02020809000000000000" pitchFamily="17" charset="-128"/>
              </a:rPr>
              <a:t>現在、SVODを利用していますか。</a:t>
            </a:r>
          </a:p>
          <a:p>
            <a:r>
              <a:rPr lang="x-none" altLang="x-none" dirty="0">
                <a:latin typeface="HG明朝B" panose="02020809000000000000" pitchFamily="17" charset="-128"/>
                <a:ea typeface="HG明朝B" panose="02020809000000000000" pitchFamily="17" charset="-128"/>
              </a:rPr>
              <a:t>最もあてはまるものを一つお選びください。（n＝1,263）</a:t>
            </a:r>
          </a:p>
        </p:txBody>
      </p:sp>
      <p:grpSp>
        <p:nvGrpSpPr>
          <p:cNvPr id="22" name="グループ化 21"/>
          <p:cNvGrpSpPr/>
          <p:nvPr/>
        </p:nvGrpSpPr>
        <p:grpSpPr>
          <a:xfrm>
            <a:off x="3924633" y="5213632"/>
            <a:ext cx="5407164" cy="407570"/>
            <a:chOff x="4035234" y="5272319"/>
            <a:chExt cx="5407164" cy="407570"/>
          </a:xfrm>
        </p:grpSpPr>
        <p:sp>
          <p:nvSpPr>
            <p:cNvPr id="8" name="テキスト ボックス 7"/>
            <p:cNvSpPr txBox="1"/>
            <p:nvPr/>
          </p:nvSpPr>
          <p:spPr>
            <a:xfrm>
              <a:off x="4701752" y="5272319"/>
              <a:ext cx="2397494" cy="246221"/>
            </a:xfrm>
            <a:prstGeom prst="rect">
              <a:avLst/>
            </a:prstGeom>
          </p:spPr>
          <p:txBody>
            <a:bodyPr wrap="square" rtlCol="0" anchor="t">
              <a:spAutoFit/>
            </a:bodyPr>
            <a:lstStyle/>
            <a:p>
              <a:pPr algn="ctr"/>
              <a:r>
                <a:rPr lang="x-none" altLang="x-none" sz="1000" dirty="0">
                  <a:latin typeface="HG明朝B" panose="02020809000000000000" pitchFamily="17" charset="-128"/>
                  <a:ea typeface="HG明朝B" panose="02020809000000000000" pitchFamily="17" charset="-128"/>
                </a:rPr>
                <a:t>サチラボ　2016.7.15</a:t>
              </a:r>
              <a:endParaRPr lang="x-none" altLang="x-none" sz="1000" dirty="0">
                <a:solidFill>
                  <a:srgbClr val="000000"/>
                </a:solidFill>
                <a:latin typeface="HG明朝B" panose="02020809000000000000" pitchFamily="17" charset="-128"/>
                <a:ea typeface="HG明朝B" panose="02020809000000000000" pitchFamily="17" charset="-128"/>
              </a:endParaRPr>
            </a:p>
          </p:txBody>
        </p:sp>
        <p:sp>
          <p:nvSpPr>
            <p:cNvPr id="9" name="テキスト ボックス 8"/>
            <p:cNvSpPr txBox="1"/>
            <p:nvPr/>
          </p:nvSpPr>
          <p:spPr>
            <a:xfrm>
              <a:off x="4035234" y="5433668"/>
              <a:ext cx="5407164" cy="246221"/>
            </a:xfrm>
            <a:prstGeom prst="rect">
              <a:avLst/>
            </a:prstGeom>
          </p:spPr>
          <p:txBody>
            <a:bodyPr rtlCol="0" anchor="t">
              <a:spAutoFit/>
            </a:bodyPr>
            <a:lstStyle/>
            <a:p>
              <a:pPr algn="ctr"/>
              <a:r>
                <a:rPr lang="x-none" altLang="x-none" sz="1000" dirty="0">
                  <a:latin typeface="HG明朝B" panose="02020809000000000000" pitchFamily="17" charset="-128"/>
                  <a:ea typeface="HG明朝B" panose="02020809000000000000" pitchFamily="17" charset="-128"/>
                </a:rPr>
                <a:t>http://sxdlab.com/article/Survey_VodandRental</a:t>
              </a:r>
              <a:endParaRPr lang="x-none" altLang="x-none" sz="1000" dirty="0">
                <a:solidFill>
                  <a:srgbClr val="000000"/>
                </a:solidFill>
                <a:latin typeface="HG明朝B" panose="02020809000000000000" pitchFamily="17" charset="-128"/>
                <a:ea typeface="HG明朝B" panose="02020809000000000000" pitchFamily="17" charset="-128"/>
              </a:endParaRPr>
            </a:p>
          </p:txBody>
        </p:sp>
      </p:grpSp>
      <p:sp>
        <p:nvSpPr>
          <p:cNvPr id="7" name="スライド番号プレースホルダー 6"/>
          <p:cNvSpPr>
            <a:spLocks noGrp="1"/>
          </p:cNvSpPr>
          <p:nvPr>
            <p:ph type="sldNum" sz="quarter" idx="12"/>
          </p:nvPr>
        </p:nvSpPr>
        <p:spPr/>
        <p:txBody>
          <a:bodyPr/>
          <a:lstStyle/>
          <a:p>
            <a:fld id="{3716F7F3-095C-FF4D-AF29-008D5C28A395}" type="slidenum">
              <a:rPr kumimoji="1" lang="ja-JP" altLang="en-US" smtClean="0"/>
              <a:t>8</a:t>
            </a:fld>
            <a:endParaRPr kumimoji="1" lang="ja-JP" altLang="en-US"/>
          </a:p>
        </p:txBody>
      </p:sp>
      <p:sp>
        <p:nvSpPr>
          <p:cNvPr id="11" name="タイトル 1"/>
          <p:cNvSpPr txBox="1">
            <a:spLocks/>
          </p:cNvSpPr>
          <p:nvPr/>
        </p:nvSpPr>
        <p:spPr>
          <a:xfrm>
            <a:off x="186905" y="43132"/>
            <a:ext cx="1176172" cy="493712"/>
          </a:xfrm>
          <a:prstGeom prst="rect">
            <a:avLst/>
          </a:prstGeom>
        </p:spPr>
        <p:txBody>
          <a:bodyPr vert="horz" lIns="91440" tIns="45720" rIns="91440" bIns="45720" rtlCol="0" anchor="ctr">
            <a:noAutofit/>
          </a:bodyPr>
          <a:lstStyle>
            <a:lvl1pPr algn="ctr" defTabSz="457200" rtl="0" eaLnBrk="1" latinLnBrk="0" hangingPunct="1">
              <a:spcBef>
                <a:spcPct val="0"/>
              </a:spcBef>
              <a:buNone/>
              <a:defRPr kumimoji="1" sz="4400" kern="1200">
                <a:solidFill>
                  <a:schemeClr val="tx1"/>
                </a:solidFill>
                <a:latin typeface="+mj-lt"/>
                <a:ea typeface="+mj-ea"/>
                <a:cs typeface="+mj-cs"/>
              </a:defRPr>
            </a:lvl1pPr>
          </a:lstStyle>
          <a:p>
            <a:r>
              <a:rPr lang="x-none" altLang="x-none" sz="1800" dirty="0">
                <a:solidFill>
                  <a:srgbClr val="000000"/>
                </a:solidFill>
                <a:latin typeface="HG明朝B" panose="02020809000000000000" pitchFamily="17" charset="-128"/>
                <a:ea typeface="HG明朝B" panose="02020809000000000000" pitchFamily="17" charset="-128"/>
              </a:rPr>
              <a:t>現状分析</a:t>
            </a:r>
          </a:p>
        </p:txBody>
      </p:sp>
      <p:sp>
        <p:nvSpPr>
          <p:cNvPr id="3" name="円/楕円 2"/>
          <p:cNvSpPr/>
          <p:nvPr/>
        </p:nvSpPr>
        <p:spPr>
          <a:xfrm>
            <a:off x="1495097" y="2176980"/>
            <a:ext cx="1487605" cy="914400"/>
          </a:xfrm>
          <a:prstGeom prst="ellipse">
            <a:avLst/>
          </a:prstGeom>
          <a:noFill/>
          <a:ln w="76200" cmpd="dbl">
            <a:solidFill>
              <a:srgbClr val="FF0000"/>
            </a:solidFill>
          </a:ln>
        </p:spPr>
        <p:style>
          <a:lnRef idx="2">
            <a:schemeClr val="accent2"/>
          </a:lnRef>
          <a:fillRef idx="1">
            <a:schemeClr val="lt1"/>
          </a:fillRef>
          <a:effectRef idx="0">
            <a:schemeClr val="accent2"/>
          </a:effectRef>
          <a:fontRef idx="minor">
            <a:schemeClr val="dk1"/>
          </a:fontRef>
        </p:style>
        <p:txBody>
          <a:bodyPr rtlCol="0" anchor="ctr"/>
          <a:lstStyle/>
          <a:p>
            <a:pPr algn="ctr"/>
            <a:endParaRPr kumimoji="1" lang="ja-JP" altLang="en-US"/>
          </a:p>
        </p:txBody>
      </p:sp>
      <p:sp>
        <p:nvSpPr>
          <p:cNvPr id="4" name="テキスト ボックス 3"/>
          <p:cNvSpPr txBox="1"/>
          <p:nvPr/>
        </p:nvSpPr>
        <p:spPr>
          <a:xfrm>
            <a:off x="288305" y="5824646"/>
            <a:ext cx="8494633" cy="646331"/>
          </a:xfrm>
          <a:prstGeom prst="rect">
            <a:avLst/>
          </a:prstGeom>
          <a:noFill/>
        </p:spPr>
        <p:txBody>
          <a:bodyPr wrap="none" rtlCol="0">
            <a:spAutoFit/>
          </a:bodyPr>
          <a:lstStyle/>
          <a:p>
            <a:r>
              <a:rPr kumimoji="1" lang="ja-JP" altLang="en-US" sz="3600" u="sng" dirty="0" smtClean="0">
                <a:solidFill>
                  <a:srgbClr val="C00000"/>
                </a:solidFill>
                <a:latin typeface="HG明朝B" panose="02020809000000000000" pitchFamily="17" charset="-128"/>
                <a:ea typeface="HG明朝B" panose="02020809000000000000" pitchFamily="17" charset="-128"/>
              </a:rPr>
              <a:t>利用者の２人に１人が解約している！！</a:t>
            </a:r>
            <a:endParaRPr kumimoji="1" lang="ja-JP" altLang="en-US" sz="3600" u="sng" dirty="0">
              <a:solidFill>
                <a:srgbClr val="C00000"/>
              </a:solidFill>
              <a:latin typeface="HG明朝B" panose="02020809000000000000" pitchFamily="17" charset="-128"/>
              <a:ea typeface="HG明朝B" panose="02020809000000000000" pitchFamily="17" charset="-128"/>
            </a:endParaRPr>
          </a:p>
        </p:txBody>
      </p:sp>
      <p:cxnSp>
        <p:nvCxnSpPr>
          <p:cNvPr id="13" name="直線矢印コネクタ 12"/>
          <p:cNvCxnSpPr>
            <a:stCxn id="19" idx="1"/>
            <a:endCxn id="3" idx="5"/>
          </p:cNvCxnSpPr>
          <p:nvPr/>
        </p:nvCxnSpPr>
        <p:spPr>
          <a:xfrm flipH="1" flipV="1">
            <a:off x="2764847" y="2957469"/>
            <a:ext cx="2319573" cy="1534361"/>
          </a:xfrm>
          <a:prstGeom prst="straightConnector1">
            <a:avLst/>
          </a:prstGeom>
          <a:ln w="127000" cmpd="tri">
            <a:solidFill>
              <a:srgbClr val="FF0000"/>
            </a:solidFill>
            <a:tailEnd type="triangle"/>
          </a:ln>
        </p:spPr>
        <p:style>
          <a:lnRef idx="2">
            <a:schemeClr val="accent1"/>
          </a:lnRef>
          <a:fillRef idx="0">
            <a:schemeClr val="accent1"/>
          </a:fillRef>
          <a:effectRef idx="1">
            <a:schemeClr val="accent1"/>
          </a:effectRef>
          <a:fontRef idx="minor">
            <a:schemeClr val="tx1"/>
          </a:fontRef>
        </p:style>
      </p:cxnSp>
      <p:sp>
        <p:nvSpPr>
          <p:cNvPr id="19" name="角丸四角形 18"/>
          <p:cNvSpPr/>
          <p:nvPr/>
        </p:nvSpPr>
        <p:spPr>
          <a:xfrm>
            <a:off x="5084420" y="3894162"/>
            <a:ext cx="2882968" cy="1195336"/>
          </a:xfrm>
          <a:prstGeom prst="roundRect">
            <a:avLst/>
          </a:prstGeom>
          <a:noFill/>
          <a:ln w="127000" cmpd="dbl">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99714335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正方形/長方形 12"/>
          <p:cNvSpPr/>
          <p:nvPr/>
        </p:nvSpPr>
        <p:spPr>
          <a:xfrm>
            <a:off x="169212" y="1529866"/>
            <a:ext cx="8839752" cy="4051847"/>
          </a:xfrm>
          <a:prstGeom prst="rect">
            <a:avLst/>
          </a:prstGeom>
          <a:solidFill>
            <a:schemeClr val="accent1">
              <a:alpha val="4000"/>
            </a:schemeClr>
          </a:solidFill>
          <a:ln/>
        </p:spPr>
        <p:style>
          <a:lnRef idx="0">
            <a:schemeClr val="accent2"/>
          </a:lnRef>
          <a:fillRef idx="3">
            <a:schemeClr val="accent2"/>
          </a:fillRef>
          <a:effectRef idx="3">
            <a:schemeClr val="accent2"/>
          </a:effectRef>
          <a:fontRef idx="minor">
            <a:schemeClr val="lt1"/>
          </a:fontRef>
        </p:style>
        <p:txBody>
          <a:bodyPr rtlCol="0" anchor="ctr"/>
          <a:lstStyle/>
          <a:p>
            <a:pPr algn="ctr"/>
            <a:endParaRPr lang="ja-JP" altLang="en-US"/>
          </a:p>
        </p:txBody>
      </p:sp>
      <p:sp>
        <p:nvSpPr>
          <p:cNvPr id="2" name="テキスト ボックス 1"/>
          <p:cNvSpPr txBox="1"/>
          <p:nvPr/>
        </p:nvSpPr>
        <p:spPr>
          <a:xfrm>
            <a:off x="186905" y="420387"/>
            <a:ext cx="8531407" cy="584775"/>
          </a:xfrm>
          <a:prstGeom prst="rect">
            <a:avLst/>
          </a:prstGeom>
        </p:spPr>
        <p:txBody>
          <a:bodyPr wrap="square" rtlCol="0" anchor="t">
            <a:spAutoFit/>
          </a:bodyPr>
          <a:lstStyle/>
          <a:p>
            <a:r>
              <a:rPr lang="en-US" altLang="ja-JP" sz="3200" b="1" dirty="0">
                <a:latin typeface="Cambria Math" panose="02040503050406030204" pitchFamily="18" charset="0"/>
                <a:ea typeface="Cambria Math" panose="02040503050406030204" pitchFamily="18" charset="0"/>
              </a:rPr>
              <a:t>SVOD </a:t>
            </a:r>
            <a:r>
              <a:rPr lang="x-none" altLang="x-none" sz="3200" b="1" dirty="0" smtClean="0">
                <a:latin typeface="HG明朝B" panose="02020809000000000000" pitchFamily="17" charset="-128"/>
                <a:ea typeface="HG明朝B" panose="02020809000000000000" pitchFamily="17" charset="-128"/>
              </a:rPr>
              <a:t>の主な不満点</a:t>
            </a:r>
            <a:r>
              <a:rPr lang="ja-JP" altLang="en-US" sz="3200" b="1" dirty="0" smtClean="0">
                <a:latin typeface="HG明朝B" panose="02020809000000000000" pitchFamily="17" charset="-128"/>
                <a:ea typeface="HG明朝B" panose="02020809000000000000" pitchFamily="17" charset="-128"/>
              </a:rPr>
              <a:t>から原因を見てみると</a:t>
            </a:r>
            <a:r>
              <a:rPr lang="en-US" altLang="ja-JP" sz="3200" b="1" dirty="0" smtClean="0">
                <a:latin typeface="HG明朝B" panose="02020809000000000000" pitchFamily="17" charset="-128"/>
                <a:ea typeface="HG明朝B" panose="02020809000000000000" pitchFamily="17" charset="-128"/>
              </a:rPr>
              <a:t>―</a:t>
            </a:r>
            <a:endParaRPr lang="x-none" altLang="x-none" sz="3200" b="1" dirty="0">
              <a:solidFill>
                <a:srgbClr val="000000"/>
              </a:solidFill>
              <a:latin typeface="HG明朝B" panose="02020809000000000000" pitchFamily="17" charset="-128"/>
              <a:ea typeface="HG明朝B" panose="02020809000000000000" pitchFamily="17" charset="-128"/>
            </a:endParaRPr>
          </a:p>
        </p:txBody>
      </p:sp>
      <p:sp>
        <p:nvSpPr>
          <p:cNvPr id="9" name="テキスト ボックス 8"/>
          <p:cNvSpPr txBox="1"/>
          <p:nvPr/>
        </p:nvSpPr>
        <p:spPr>
          <a:xfrm>
            <a:off x="186905" y="5572125"/>
            <a:ext cx="8850588" cy="1077218"/>
          </a:xfrm>
          <a:prstGeom prst="rect">
            <a:avLst/>
          </a:prstGeom>
        </p:spPr>
        <p:txBody>
          <a:bodyPr wrap="square" rtlCol="0" anchor="t">
            <a:spAutoFit/>
          </a:bodyPr>
          <a:lstStyle/>
          <a:p>
            <a:pPr algn="ctr"/>
            <a:r>
              <a:rPr lang="x-none" altLang="x-none" sz="3200" dirty="0">
                <a:solidFill>
                  <a:srgbClr val="000000"/>
                </a:solidFill>
                <a:latin typeface="HG明朝B" panose="02020809000000000000" pitchFamily="17" charset="-128"/>
                <a:ea typeface="HG明朝B" panose="02020809000000000000" pitchFamily="17" charset="-128"/>
              </a:rPr>
              <a:t>多くの作品が用意されているにもかかわらず、</a:t>
            </a:r>
            <a:endParaRPr lang="ja-JP" altLang="en-US" sz="3200" dirty="0">
              <a:solidFill>
                <a:srgbClr val="000000"/>
              </a:solidFill>
              <a:latin typeface="HG明朝B" panose="02020809000000000000" pitchFamily="17" charset="-128"/>
              <a:ea typeface="HG明朝B" panose="02020809000000000000" pitchFamily="17" charset="-128"/>
            </a:endParaRPr>
          </a:p>
          <a:p>
            <a:pPr algn="ctr"/>
            <a:r>
              <a:rPr lang="x-none" altLang="x-none" sz="3200" dirty="0">
                <a:solidFill>
                  <a:srgbClr val="000000"/>
                </a:solidFill>
                <a:latin typeface="HG明朝B" panose="02020809000000000000" pitchFamily="17" charset="-128"/>
                <a:ea typeface="HG明朝B" panose="02020809000000000000" pitchFamily="17" charset="-128"/>
              </a:rPr>
              <a:t>作品数に不満を抱く人が多い。</a:t>
            </a:r>
            <a:endParaRPr lang="x-none" altLang="x-none" sz="3200" dirty="0">
              <a:latin typeface="HG明朝B" panose="02020809000000000000" pitchFamily="17" charset="-128"/>
              <a:ea typeface="HG明朝B" panose="02020809000000000000" pitchFamily="17" charset="-128"/>
            </a:endParaRPr>
          </a:p>
        </p:txBody>
      </p:sp>
      <p:sp>
        <p:nvSpPr>
          <p:cNvPr id="10" name="テキスト ボックス 9"/>
          <p:cNvSpPr txBox="1"/>
          <p:nvPr/>
        </p:nvSpPr>
        <p:spPr>
          <a:xfrm>
            <a:off x="5048587" y="5165665"/>
            <a:ext cx="2743200" cy="246221"/>
          </a:xfrm>
          <a:prstGeom prst="rect">
            <a:avLst/>
          </a:prstGeom>
        </p:spPr>
        <p:txBody>
          <a:bodyPr rtlCol="0" anchor="t">
            <a:spAutoFit/>
          </a:bodyPr>
          <a:lstStyle/>
          <a:p>
            <a:pPr algn="ctr"/>
            <a:r>
              <a:rPr lang="x-none" altLang="x-none" sz="1000" i="1" dirty="0">
                <a:solidFill>
                  <a:srgbClr val="000000"/>
                </a:solidFill>
                <a:latin typeface="HG明朝B" panose="02020809000000000000" pitchFamily="17" charset="-128"/>
                <a:ea typeface="HG明朝B" panose="02020809000000000000" pitchFamily="17" charset="-128"/>
              </a:rPr>
              <a:t>サチラボ　2016.7.15</a:t>
            </a:r>
          </a:p>
        </p:txBody>
      </p:sp>
      <p:sp>
        <p:nvSpPr>
          <p:cNvPr id="5" name="テキスト ボックス 4"/>
          <p:cNvSpPr txBox="1"/>
          <p:nvPr/>
        </p:nvSpPr>
        <p:spPr>
          <a:xfrm>
            <a:off x="498303" y="945091"/>
            <a:ext cx="8916282" cy="923330"/>
          </a:xfrm>
          <a:prstGeom prst="rect">
            <a:avLst/>
          </a:prstGeom>
        </p:spPr>
        <p:txBody>
          <a:bodyPr wrap="square" rtlCol="0">
            <a:spAutoFit/>
          </a:bodyPr>
          <a:lstStyle/>
          <a:p>
            <a:r>
              <a:rPr lang="en-US" altLang="ja-JP" dirty="0">
                <a:latin typeface="Cambria Math" panose="02040503050406030204" pitchFamily="18" charset="0"/>
                <a:ea typeface="Cambria Math" panose="02040503050406030204" pitchFamily="18" charset="0"/>
              </a:rPr>
              <a:t>SVOD </a:t>
            </a:r>
            <a:r>
              <a:rPr lang="x-none" altLang="x-none" dirty="0" smtClean="0">
                <a:latin typeface="HG明朝B" panose="02020809000000000000" pitchFamily="17" charset="-128"/>
                <a:ea typeface="HG明朝B" panose="02020809000000000000" pitchFamily="17" charset="-128"/>
              </a:rPr>
              <a:t>で不満なことはありますか</a:t>
            </a:r>
            <a:r>
              <a:rPr lang="x-none" altLang="x-none" dirty="0">
                <a:latin typeface="HG明朝B" panose="02020809000000000000" pitchFamily="17" charset="-128"/>
                <a:ea typeface="HG明朝B" panose="02020809000000000000" pitchFamily="17" charset="-128"/>
              </a:rPr>
              <a:t>。最も当てはまるものを一つお選びください</a:t>
            </a:r>
            <a:r>
              <a:rPr lang="x-none" altLang="x-none" dirty="0" smtClean="0">
                <a:latin typeface="HG明朝B" panose="02020809000000000000" pitchFamily="17" charset="-128"/>
                <a:ea typeface="HG明朝B" panose="02020809000000000000" pitchFamily="17" charset="-128"/>
              </a:rPr>
              <a:t>。</a:t>
            </a:r>
            <a:endParaRPr lang="en-US" altLang="x-none" dirty="0" smtClean="0">
              <a:latin typeface="HG明朝B" panose="02020809000000000000" pitchFamily="17" charset="-128"/>
              <a:ea typeface="HG明朝B" panose="02020809000000000000" pitchFamily="17" charset="-128"/>
            </a:endParaRPr>
          </a:p>
          <a:p>
            <a:r>
              <a:rPr lang="x-none" altLang="x-none" dirty="0" smtClean="0">
                <a:latin typeface="HG明朝B" panose="02020809000000000000" pitchFamily="17" charset="-128"/>
                <a:ea typeface="HG明朝B" panose="02020809000000000000" pitchFamily="17" charset="-128"/>
              </a:rPr>
              <a:t>（</a:t>
            </a:r>
            <a:r>
              <a:rPr lang="x-none" altLang="x-none" dirty="0">
                <a:latin typeface="HG明朝B" panose="02020809000000000000" pitchFamily="17" charset="-128"/>
                <a:ea typeface="HG明朝B" panose="02020809000000000000" pitchFamily="17" charset="-128"/>
              </a:rPr>
              <a:t>n＝112）</a:t>
            </a:r>
          </a:p>
          <a:p>
            <a:pPr algn="ctr"/>
            <a:endParaRPr lang="x-none" altLang="x-none" dirty="0">
              <a:latin typeface="HG明朝B" panose="02020809000000000000" pitchFamily="17" charset="-128"/>
              <a:ea typeface="HG明朝B" panose="02020809000000000000" pitchFamily="17" charset="-128"/>
            </a:endParaRPr>
          </a:p>
        </p:txBody>
      </p:sp>
      <p:sp>
        <p:nvSpPr>
          <p:cNvPr id="11" name="テキスト ボックス 10"/>
          <p:cNvSpPr txBox="1"/>
          <p:nvPr/>
        </p:nvSpPr>
        <p:spPr>
          <a:xfrm>
            <a:off x="4534496" y="5335492"/>
            <a:ext cx="5407164" cy="246221"/>
          </a:xfrm>
          <a:prstGeom prst="rect">
            <a:avLst/>
          </a:prstGeom>
        </p:spPr>
        <p:txBody>
          <a:bodyPr rtlCol="0" anchor="t">
            <a:spAutoFit/>
          </a:bodyPr>
          <a:lstStyle/>
          <a:p>
            <a:pPr algn="ctr"/>
            <a:r>
              <a:rPr lang="x-none" altLang="x-none" sz="1000" i="1" dirty="0">
                <a:latin typeface="HG明朝B" panose="02020809000000000000" pitchFamily="17" charset="-128"/>
                <a:ea typeface="HG明朝B" panose="02020809000000000000" pitchFamily="17" charset="-128"/>
              </a:rPr>
              <a:t>http://sxdlab.com/article/Survey_VodandRental</a:t>
            </a:r>
            <a:endParaRPr lang="x-none" altLang="x-none" sz="1000" i="1" dirty="0">
              <a:solidFill>
                <a:srgbClr val="000000"/>
              </a:solidFill>
              <a:latin typeface="HG明朝B" panose="02020809000000000000" pitchFamily="17" charset="-128"/>
              <a:ea typeface="HG明朝B" panose="02020809000000000000" pitchFamily="17" charset="-128"/>
            </a:endParaRPr>
          </a:p>
        </p:txBody>
      </p:sp>
      <p:sp>
        <p:nvSpPr>
          <p:cNvPr id="7" name="スライド番号プレースホルダー 6"/>
          <p:cNvSpPr>
            <a:spLocks noGrp="1"/>
          </p:cNvSpPr>
          <p:nvPr>
            <p:ph type="sldNum" sz="quarter" idx="12"/>
          </p:nvPr>
        </p:nvSpPr>
        <p:spPr/>
        <p:txBody>
          <a:bodyPr/>
          <a:lstStyle/>
          <a:p>
            <a:fld id="{3716F7F3-095C-FF4D-AF29-008D5C28A395}" type="slidenum">
              <a:rPr kumimoji="1" lang="ja-JP" altLang="en-US" smtClean="0"/>
              <a:t>9</a:t>
            </a:fld>
            <a:endParaRPr kumimoji="1" lang="ja-JP" altLang="en-US"/>
          </a:p>
        </p:txBody>
      </p:sp>
      <p:graphicFrame>
        <p:nvGraphicFramePr>
          <p:cNvPr id="8" name="グラフ 7"/>
          <p:cNvGraphicFramePr/>
          <p:nvPr>
            <p:extLst>
              <p:ext uri="{D42A27DB-BD31-4B8C-83A1-F6EECF244321}">
                <p14:modId xmlns:p14="http://schemas.microsoft.com/office/powerpoint/2010/main" val="863300267"/>
              </p:ext>
            </p:extLst>
          </p:nvPr>
        </p:nvGraphicFramePr>
        <p:xfrm>
          <a:off x="436056" y="1591010"/>
          <a:ext cx="8033103" cy="3800482"/>
        </p:xfrm>
        <a:graphic>
          <a:graphicData uri="http://schemas.openxmlformats.org/drawingml/2006/chart">
            <c:chart xmlns:c="http://schemas.openxmlformats.org/drawingml/2006/chart" xmlns:r="http://schemas.openxmlformats.org/officeDocument/2006/relationships" r:id="rId3"/>
          </a:graphicData>
        </a:graphic>
      </p:graphicFrame>
      <p:sp>
        <p:nvSpPr>
          <p:cNvPr id="12" name="タイトル 1"/>
          <p:cNvSpPr txBox="1">
            <a:spLocks/>
          </p:cNvSpPr>
          <p:nvPr/>
        </p:nvSpPr>
        <p:spPr>
          <a:xfrm>
            <a:off x="186905" y="43132"/>
            <a:ext cx="1176172" cy="493712"/>
          </a:xfrm>
          <a:prstGeom prst="rect">
            <a:avLst/>
          </a:prstGeom>
        </p:spPr>
        <p:txBody>
          <a:bodyPr vert="horz" lIns="91440" tIns="45720" rIns="91440" bIns="45720" rtlCol="0" anchor="ctr">
            <a:noAutofit/>
          </a:bodyPr>
          <a:lstStyle>
            <a:lvl1pPr algn="ctr" defTabSz="457200" rtl="0" eaLnBrk="1" latinLnBrk="0" hangingPunct="1">
              <a:spcBef>
                <a:spcPct val="0"/>
              </a:spcBef>
              <a:buNone/>
              <a:defRPr kumimoji="1" sz="4400" kern="1200">
                <a:solidFill>
                  <a:schemeClr val="tx1"/>
                </a:solidFill>
                <a:latin typeface="+mj-lt"/>
                <a:ea typeface="+mj-ea"/>
                <a:cs typeface="+mj-cs"/>
              </a:defRPr>
            </a:lvl1pPr>
          </a:lstStyle>
          <a:p>
            <a:r>
              <a:rPr lang="x-none" altLang="x-none" sz="1800" dirty="0">
                <a:solidFill>
                  <a:srgbClr val="000000"/>
                </a:solidFill>
                <a:latin typeface="HG明朝B" panose="02020809000000000000" pitchFamily="17" charset="-128"/>
                <a:ea typeface="HG明朝B" panose="02020809000000000000" pitchFamily="17" charset="-128"/>
              </a:rPr>
              <a:t>現状分析</a:t>
            </a:r>
          </a:p>
        </p:txBody>
      </p:sp>
      <p:sp>
        <p:nvSpPr>
          <p:cNvPr id="3" name="角丸四角形 2"/>
          <p:cNvSpPr/>
          <p:nvPr/>
        </p:nvSpPr>
        <p:spPr>
          <a:xfrm>
            <a:off x="1419367" y="1618307"/>
            <a:ext cx="4067033" cy="514044"/>
          </a:xfrm>
          <a:prstGeom prst="roundRect">
            <a:avLst/>
          </a:prstGeom>
          <a:noFill/>
          <a:ln w="66675" cmpd="dbl">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295480662"/>
      </p:ext>
    </p:extLst>
  </p:cSld>
  <p:clrMapOvr>
    <a:masterClrMapping/>
  </p:clrMapOvr>
</p:sld>
</file>

<file path=ppt/theme/theme1.xml><?xml version="1.0" encoding="utf-8"?>
<a:theme xmlns:a="http://schemas.openxmlformats.org/drawingml/2006/main" name="ホワイ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ホワイ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ホワイ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4000</TotalTime>
  <Words>1907</Words>
  <Application>Microsoft Office PowerPoint</Application>
  <PresentationFormat>画面に合わせる (4:3)</PresentationFormat>
  <Paragraphs>539</Paragraphs>
  <Slides>44</Slides>
  <Notes>38</Notes>
  <HiddenSlides>0</HiddenSlides>
  <MMClips>0</MMClips>
  <ScaleCrop>false</ScaleCrop>
  <HeadingPairs>
    <vt:vector size="6" baseType="variant">
      <vt:variant>
        <vt:lpstr>使用されているフォント</vt:lpstr>
      </vt:variant>
      <vt:variant>
        <vt:i4>11</vt:i4>
      </vt:variant>
      <vt:variant>
        <vt:lpstr>テーマ</vt:lpstr>
      </vt:variant>
      <vt:variant>
        <vt:i4>1</vt:i4>
      </vt:variant>
      <vt:variant>
        <vt:lpstr>スライド タイトル</vt:lpstr>
      </vt:variant>
      <vt:variant>
        <vt:i4>44</vt:i4>
      </vt:variant>
    </vt:vector>
  </HeadingPairs>
  <TitlesOfParts>
    <vt:vector size="56" baseType="lpstr">
      <vt:lpstr>HGP明朝B</vt:lpstr>
      <vt:lpstr>HGP明朝E</vt:lpstr>
      <vt:lpstr>HGS明朝B</vt:lpstr>
      <vt:lpstr>HG明朝B</vt:lpstr>
      <vt:lpstr>HG明朝E</vt:lpstr>
      <vt:lpstr>Mangal</vt:lpstr>
      <vt:lpstr>MS PGothic</vt:lpstr>
      <vt:lpstr>MS PGothic</vt:lpstr>
      <vt:lpstr>Arial</vt:lpstr>
      <vt:lpstr>Calibri</vt:lpstr>
      <vt:lpstr>Cambria Math</vt:lpstr>
      <vt:lpstr>ホワイト</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動画メディアの専門家によると… </vt:lpstr>
      <vt:lpstr>レコメンデーションとは―</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近年の研究では…</vt:lpstr>
      <vt:lpstr>PowerPoint プレゼンテーション</vt:lpstr>
      <vt:lpstr>意外性向上ためのレコメンドを扱った先行研究の一覧</vt:lpstr>
      <vt:lpstr>先行研究のまとめ①</vt:lpstr>
      <vt:lpstr>先行研究のまとめ②</vt:lpstr>
      <vt:lpstr>PowerPoint プレゼンテーション</vt:lpstr>
      <vt:lpstr>PowerPoint プレゼンテーション</vt:lpstr>
      <vt:lpstr>つまりSVODのようなサービスでは…</vt:lpstr>
      <vt:lpstr>問題意識</vt:lpstr>
      <vt:lpstr>研究目的</vt:lpstr>
      <vt:lpstr>そもそも意外性とはどういう概念なのか？</vt:lpstr>
      <vt:lpstr>「予想に反した時」</vt:lpstr>
      <vt:lpstr>PowerPoint プレゼンテーション</vt:lpstr>
      <vt:lpstr>意外性の基準を明確にする概念として、 「適度な不一致」が応用できる。</vt:lpstr>
      <vt:lpstr>この概念を図にまとめると…</vt:lpstr>
      <vt:lpstr>SVODに当てはめて考えてみると・・・</vt:lpstr>
      <vt:lpstr>本研究における作品の定義</vt:lpstr>
      <vt:lpstr>これらのコンテンツを どのように組み合わせると最適なのか？</vt:lpstr>
      <vt:lpstr>仮説</vt:lpstr>
      <vt:lpstr>検証方法①</vt:lpstr>
      <vt:lpstr>PowerPoint プレゼンテーション</vt:lpstr>
      <vt:lpstr>アンケート内容</vt:lpstr>
      <vt:lpstr>検証について</vt:lpstr>
      <vt:lpstr>PowerPoint プレゼンテーション</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北島 駿介</dc:creator>
  <cp:lastModifiedBy>松久尚暉</cp:lastModifiedBy>
  <cp:revision>149</cp:revision>
  <dcterms:created xsi:type="dcterms:W3CDTF">2016-11-28T07:07:51Z</dcterms:created>
  <dcterms:modified xsi:type="dcterms:W3CDTF">2016-12-14T13:41:51Z</dcterms:modified>
</cp:coreProperties>
</file>